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35" r:id="rId1"/>
  </p:sldMasterIdLst>
  <p:notesMasterIdLst>
    <p:notesMasterId r:id="rId19"/>
  </p:notesMasterIdLst>
  <p:handoutMasterIdLst>
    <p:handoutMasterId r:id="rId20"/>
  </p:handoutMasterIdLst>
  <p:sldIdLst>
    <p:sldId id="258" r:id="rId2"/>
    <p:sldId id="283" r:id="rId3"/>
    <p:sldId id="301" r:id="rId4"/>
    <p:sldId id="291" r:id="rId5"/>
    <p:sldId id="292" r:id="rId6"/>
    <p:sldId id="293" r:id="rId7"/>
    <p:sldId id="296" r:id="rId8"/>
    <p:sldId id="302" r:id="rId9"/>
    <p:sldId id="295" r:id="rId10"/>
    <p:sldId id="294" r:id="rId11"/>
    <p:sldId id="297" r:id="rId12"/>
    <p:sldId id="298" r:id="rId13"/>
    <p:sldId id="299" r:id="rId14"/>
    <p:sldId id="300" r:id="rId15"/>
    <p:sldId id="303" r:id="rId16"/>
    <p:sldId id="304" r:id="rId17"/>
    <p:sldId id="274"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85"/>
    <p:restoredTop sz="94670"/>
  </p:normalViewPr>
  <p:slideViewPr>
    <p:cSldViewPr snapToGrid="0" snapToObjects="1">
      <p:cViewPr varScale="1">
        <p:scale>
          <a:sx n="115" d="100"/>
          <a:sy n="115" d="100"/>
        </p:scale>
        <p:origin x="208" y="240"/>
      </p:cViewPr>
      <p:guideLst>
        <p:guide orient="horz" pos="2160"/>
        <p:guide pos="2880"/>
      </p:guideLst>
    </p:cSldViewPr>
  </p:slideViewPr>
  <p:notesTextViewPr>
    <p:cViewPr>
      <p:scale>
        <a:sx n="20" d="100"/>
        <a:sy n="2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354B44E-40A3-0E46-B16A-9BF1250A248B}" type="datetimeFigureOut">
              <a:rPr lang="en-US" smtClean="0"/>
              <a:t>12/21/18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CDF1604-CF25-2840-A4A3-96CDE3604995}" type="slidenum">
              <a:rPr lang="en-US" smtClean="0"/>
              <a:t>‹#›</a:t>
            </a:fld>
            <a:endParaRPr lang="en-US"/>
          </a:p>
        </p:txBody>
      </p:sp>
    </p:spTree>
    <p:extLst>
      <p:ext uri="{BB962C8B-B14F-4D97-AF65-F5344CB8AC3E}">
        <p14:creationId xmlns:p14="http://schemas.microsoft.com/office/powerpoint/2010/main" val="1756357811"/>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jpeg>
</file>

<file path=ppt/media/image11.png>
</file>

<file path=ppt/media/image12.JPG>
</file>

<file path=ppt/media/image13.jpeg>
</file>

<file path=ppt/media/image14.JPG>
</file>

<file path=ppt/media/image15.png>
</file>

<file path=ppt/media/image16.png>
</file>

<file path=ppt/media/image17.png>
</file>

<file path=ppt/media/image18.png>
</file>

<file path=ppt/media/image19.JPG>
</file>

<file path=ppt/media/image2.jpeg>
</file>

<file path=ppt/media/image20.tiff>
</file>

<file path=ppt/media/image21.png>
</file>

<file path=ppt/media/image3.png>
</file>

<file path=ppt/media/image4.png>
</file>

<file path=ppt/media/image5.png>
</file>

<file path=ppt/media/image6.png>
</file>

<file path=ppt/media/image7.tiff>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86AD16C-2DB4-6642-BAD4-9ED973A087A0}" type="datetimeFigureOut">
              <a:rPr lang="en-US" smtClean="0"/>
              <a:t>12/21/18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E5BF589-3978-3C45-966B-D7B7A71F2A02}" type="slidenum">
              <a:rPr lang="en-US" smtClean="0"/>
              <a:t>‹#›</a:t>
            </a:fld>
            <a:endParaRPr lang="en-US"/>
          </a:p>
        </p:txBody>
      </p:sp>
    </p:spTree>
    <p:extLst>
      <p:ext uri="{BB962C8B-B14F-4D97-AF65-F5344CB8AC3E}">
        <p14:creationId xmlns:p14="http://schemas.microsoft.com/office/powerpoint/2010/main" val="3178841664"/>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1</a:t>
            </a:fld>
            <a:endParaRPr lang="en-US"/>
          </a:p>
        </p:txBody>
      </p:sp>
    </p:spTree>
    <p:extLst>
      <p:ext uri="{BB962C8B-B14F-4D97-AF65-F5344CB8AC3E}">
        <p14:creationId xmlns:p14="http://schemas.microsoft.com/office/powerpoint/2010/main" val="19940905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14</a:t>
            </a:fld>
            <a:endParaRPr lang="en-US"/>
          </a:p>
        </p:txBody>
      </p:sp>
    </p:spTree>
    <p:extLst>
      <p:ext uri="{BB962C8B-B14F-4D97-AF65-F5344CB8AC3E}">
        <p14:creationId xmlns:p14="http://schemas.microsoft.com/office/powerpoint/2010/main" val="10140615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5BF589-3978-3C45-966B-D7B7A71F2A02}" type="slidenum">
              <a:rPr lang="en-US" smtClean="0"/>
              <a:t>15</a:t>
            </a:fld>
            <a:endParaRPr lang="en-US"/>
          </a:p>
        </p:txBody>
      </p:sp>
    </p:spTree>
    <p:extLst>
      <p:ext uri="{BB962C8B-B14F-4D97-AF65-F5344CB8AC3E}">
        <p14:creationId xmlns:p14="http://schemas.microsoft.com/office/powerpoint/2010/main" val="283152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5BF589-3978-3C45-966B-D7B7A71F2A02}" type="slidenum">
              <a:rPr lang="en-US" smtClean="0"/>
              <a:t>16</a:t>
            </a:fld>
            <a:endParaRPr lang="en-US"/>
          </a:p>
        </p:txBody>
      </p:sp>
    </p:spTree>
    <p:extLst>
      <p:ext uri="{BB962C8B-B14F-4D97-AF65-F5344CB8AC3E}">
        <p14:creationId xmlns:p14="http://schemas.microsoft.com/office/powerpoint/2010/main" val="12017747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17</a:t>
            </a:fld>
            <a:endParaRPr lang="en-US"/>
          </a:p>
        </p:txBody>
      </p:sp>
    </p:spTree>
    <p:extLst>
      <p:ext uri="{BB962C8B-B14F-4D97-AF65-F5344CB8AC3E}">
        <p14:creationId xmlns:p14="http://schemas.microsoft.com/office/powerpoint/2010/main" val="12495079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2</a:t>
            </a:fld>
            <a:endParaRPr lang="en-US"/>
          </a:p>
        </p:txBody>
      </p:sp>
    </p:spTree>
    <p:extLst>
      <p:ext uri="{BB962C8B-B14F-4D97-AF65-F5344CB8AC3E}">
        <p14:creationId xmlns:p14="http://schemas.microsoft.com/office/powerpoint/2010/main" val="12639066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4</a:t>
            </a:fld>
            <a:endParaRPr lang="en-US"/>
          </a:p>
        </p:txBody>
      </p:sp>
    </p:spTree>
    <p:extLst>
      <p:ext uri="{BB962C8B-B14F-4D97-AF65-F5344CB8AC3E}">
        <p14:creationId xmlns:p14="http://schemas.microsoft.com/office/powerpoint/2010/main" val="847217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5</a:t>
            </a:fld>
            <a:endParaRPr lang="en-US"/>
          </a:p>
        </p:txBody>
      </p:sp>
    </p:spTree>
    <p:extLst>
      <p:ext uri="{BB962C8B-B14F-4D97-AF65-F5344CB8AC3E}">
        <p14:creationId xmlns:p14="http://schemas.microsoft.com/office/powerpoint/2010/main" val="17368771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6</a:t>
            </a:fld>
            <a:endParaRPr lang="en-US"/>
          </a:p>
        </p:txBody>
      </p:sp>
    </p:spTree>
    <p:extLst>
      <p:ext uri="{BB962C8B-B14F-4D97-AF65-F5344CB8AC3E}">
        <p14:creationId xmlns:p14="http://schemas.microsoft.com/office/powerpoint/2010/main" val="15110343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5BF589-3978-3C45-966B-D7B7A71F2A02}" type="slidenum">
              <a:rPr lang="en-US" smtClean="0"/>
              <a:t>7</a:t>
            </a:fld>
            <a:endParaRPr lang="en-US"/>
          </a:p>
        </p:txBody>
      </p:sp>
    </p:spTree>
    <p:extLst>
      <p:ext uri="{BB962C8B-B14F-4D97-AF65-F5344CB8AC3E}">
        <p14:creationId xmlns:p14="http://schemas.microsoft.com/office/powerpoint/2010/main" val="2991944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5BF589-3978-3C45-966B-D7B7A71F2A02}" type="slidenum">
              <a:rPr lang="en-US" smtClean="0"/>
              <a:t>8</a:t>
            </a:fld>
            <a:endParaRPr lang="en-US"/>
          </a:p>
        </p:txBody>
      </p:sp>
    </p:spTree>
    <p:extLst>
      <p:ext uri="{BB962C8B-B14F-4D97-AF65-F5344CB8AC3E}">
        <p14:creationId xmlns:p14="http://schemas.microsoft.com/office/powerpoint/2010/main" val="8341752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E5BF589-3978-3C45-966B-D7B7A71F2A02}" type="slidenum">
              <a:rPr lang="en-US" smtClean="0"/>
              <a:t>9</a:t>
            </a:fld>
            <a:endParaRPr lang="en-US"/>
          </a:p>
        </p:txBody>
      </p:sp>
    </p:spTree>
    <p:extLst>
      <p:ext uri="{BB962C8B-B14F-4D97-AF65-F5344CB8AC3E}">
        <p14:creationId xmlns:p14="http://schemas.microsoft.com/office/powerpoint/2010/main" val="2034417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5BF589-3978-3C45-966B-D7B7A71F2A02}" type="slidenum">
              <a:rPr lang="en-US" smtClean="0"/>
              <a:t>11</a:t>
            </a:fld>
            <a:endParaRPr lang="en-US"/>
          </a:p>
        </p:txBody>
      </p:sp>
    </p:spTree>
    <p:extLst>
      <p:ext uri="{BB962C8B-B14F-4D97-AF65-F5344CB8AC3E}">
        <p14:creationId xmlns:p14="http://schemas.microsoft.com/office/powerpoint/2010/main" val="73667285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F78017C-3635-1A48-92A9-F5A5780DAF8E}" type="datetime1">
              <a:rPr lang="en-US" smtClean="0"/>
              <a:t>12/21/18</a:t>
            </a:fld>
            <a:endParaRPr lang="en-US"/>
          </a:p>
        </p:txBody>
      </p:sp>
      <p:sp>
        <p:nvSpPr>
          <p:cNvPr id="5" name="Footer Placeholder 4"/>
          <p:cNvSpPr>
            <a:spLocks noGrp="1"/>
          </p:cNvSpPr>
          <p:nvPr>
            <p:ph type="ftr" sz="quarter" idx="11"/>
          </p:nvPr>
        </p:nvSpPr>
        <p:spPr/>
        <p:txBody>
          <a:bodyPr/>
          <a:lstStyle/>
          <a:p>
            <a:r>
              <a:rPr lang="en-US"/>
              <a:t>© 2017 EV3Lessons.com, Last edit 12/21/2018</a:t>
            </a:r>
          </a:p>
        </p:txBody>
      </p:sp>
      <p:sp>
        <p:nvSpPr>
          <p:cNvPr id="6" name="Slide Number Placeholder 5"/>
          <p:cNvSpPr>
            <a:spLocks noGrp="1"/>
          </p:cNvSpPr>
          <p:nvPr>
            <p:ph type="sldNum" sz="quarter" idx="12"/>
          </p:nvPr>
        </p:nvSpPr>
        <p:spPr/>
        <p:txBody>
          <a:bodyPr/>
          <a:lstStyle/>
          <a:p>
            <a:fld id="{7F5CE407-6216-4202-80E4-A30DC2F709B2}" type="slidenum">
              <a:rPr lang="en-US" smtClean="0"/>
              <a:t>‹#›</a:t>
            </a:fld>
            <a:endParaRPr lang="en-US"/>
          </a:p>
        </p:txBody>
      </p:sp>
      <p:sp>
        <p:nvSpPr>
          <p:cNvPr id="7" name="Rectangle 6"/>
          <p:cNvSpPr/>
          <p:nvPr/>
        </p:nvSpPr>
        <p:spPr>
          <a:xfrm>
            <a:off x="1" y="-1"/>
            <a:ext cx="9144000" cy="1920240"/>
          </a:xfrm>
          <a:prstGeom prst="rect">
            <a:avLst/>
          </a:prstGeom>
          <a:solidFill>
            <a:schemeClr val="bg2">
              <a:lumMod val="25000"/>
            </a:schemeClr>
          </a:solidFill>
        </p:spPr>
        <p:txBody>
          <a:bodyPr vert="horz" lIns="91440" tIns="45720" rIns="182880" bIns="365760" rtlCol="0" anchor="b" anchorCtr="0">
            <a:normAutofit/>
          </a:bodyPr>
          <a:lstStyle/>
          <a:p>
            <a:pPr algn="l" defTabSz="914400" rtl="0" eaLnBrk="1" latinLnBrk="0" hangingPunct="1">
              <a:spcBef>
                <a:spcPct val="0"/>
              </a:spcBef>
              <a:buNone/>
            </a:pPr>
            <a:endParaRPr sz="4200" kern="1200">
              <a:solidFill>
                <a:schemeClr val="tx1">
                  <a:lumMod val="85000"/>
                  <a:lumOff val="15000"/>
                </a:schemeClr>
              </a:solidFill>
              <a:latin typeface="+mj-lt"/>
              <a:ea typeface="+mj-ea"/>
              <a:cs typeface="+mj-cs"/>
            </a:endParaRPr>
          </a:p>
        </p:txBody>
      </p:sp>
      <p:grpSp>
        <p:nvGrpSpPr>
          <p:cNvPr id="8" name="Group 16"/>
          <p:cNvGrpSpPr/>
          <p:nvPr/>
        </p:nvGrpSpPr>
        <p:grpSpPr>
          <a:xfrm>
            <a:off x="0" y="1920240"/>
            <a:ext cx="9144000" cy="137411"/>
            <a:chOff x="284163" y="1759424"/>
            <a:chExt cx="8576373" cy="137411"/>
          </a:xfrm>
        </p:grpSpPr>
        <p:sp>
          <p:nvSpPr>
            <p:cNvPr id="9" name="Rectangle 8"/>
            <p:cNvSpPr/>
            <p:nvPr/>
          </p:nvSpPr>
          <p:spPr>
            <a:xfrm>
              <a:off x="284163" y="1759424"/>
              <a:ext cx="2743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3026392" y="1759424"/>
              <a:ext cx="1600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6864" y="1759424"/>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ctrTitle"/>
          </p:nvPr>
        </p:nvSpPr>
        <p:spPr>
          <a:xfrm>
            <a:off x="457200" y="2855890"/>
            <a:ext cx="8229600" cy="1088136"/>
          </a:xfrm>
          <a:noFill/>
        </p:spPr>
        <p:txBody>
          <a:bodyPr vert="horz" lIns="91440" tIns="45720" rIns="91440" bIns="45720" rtlCol="0" anchor="b" anchorCtr="0">
            <a:normAutofit/>
          </a:bodyPr>
          <a:lstStyle>
            <a:lvl1pPr marL="0" algn="ctr" defTabSz="914400" rtl="0" eaLnBrk="1" latinLnBrk="0" hangingPunct="1">
              <a:lnSpc>
                <a:spcPts val="4600"/>
              </a:lnSpc>
              <a:spcBef>
                <a:spcPct val="0"/>
              </a:spcBef>
              <a:buNone/>
              <a:defRPr sz="4000" kern="1200" baseline="0">
                <a:solidFill>
                  <a:schemeClr val="tx1"/>
                </a:solidFill>
                <a:latin typeface="+mj-lt"/>
                <a:ea typeface="+mj-ea"/>
                <a:cs typeface="+mj-cs"/>
              </a:defRPr>
            </a:lvl1pPr>
          </a:lstStyle>
          <a:p>
            <a:r>
              <a:rPr lang="en-US"/>
              <a:t>Click to edit Master title style</a:t>
            </a:r>
            <a:endParaRPr dirty="0"/>
          </a:p>
        </p:txBody>
      </p:sp>
      <p:sp>
        <p:nvSpPr>
          <p:cNvPr id="3" name="Subtitle 2"/>
          <p:cNvSpPr>
            <a:spLocks noGrp="1"/>
          </p:cNvSpPr>
          <p:nvPr>
            <p:ph type="subTitle" idx="1"/>
          </p:nvPr>
        </p:nvSpPr>
        <p:spPr>
          <a:xfrm>
            <a:off x="457200" y="4075497"/>
            <a:ext cx="8229600" cy="484632"/>
          </a:xfrm>
        </p:spPr>
        <p:txBody>
          <a:bodyPr vert="horz" lIns="91440" tIns="45720" rIns="91440" bIns="45720" rtlCol="0">
            <a:normAutofit/>
          </a:bodyPr>
          <a:lstStyle>
            <a:lvl1pPr marL="0" indent="0" algn="ctr" defTabSz="914400" rtl="0" eaLnBrk="1" latinLnBrk="0" hangingPunct="1">
              <a:lnSpc>
                <a:spcPct val="100000"/>
              </a:lnSpc>
              <a:spcBef>
                <a:spcPts val="0"/>
              </a:spcBef>
              <a:buClr>
                <a:schemeClr val="bg1">
                  <a:lumMod val="65000"/>
                </a:schemeClr>
              </a:buClr>
              <a:buSzPct val="90000"/>
              <a:buFont typeface="Wingdings" pitchFamily="2" charset="2"/>
              <a:buNone/>
              <a:defRPr sz="1800" kern="1200">
                <a:solidFill>
                  <a:schemeClr val="tx1"/>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13" name="Rectangle 12"/>
          <p:cNvSpPr/>
          <p:nvPr/>
        </p:nvSpPr>
        <p:spPr>
          <a:xfrm>
            <a:off x="284163" y="6227064"/>
            <a:ext cx="8574087" cy="17373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TextBox 13"/>
          <p:cNvSpPr txBox="1"/>
          <p:nvPr/>
        </p:nvSpPr>
        <p:spPr>
          <a:xfrm>
            <a:off x="329321" y="365291"/>
            <a:ext cx="5046247" cy="1200329"/>
          </a:xfrm>
          <a:prstGeom prst="rect">
            <a:avLst/>
          </a:prstGeom>
          <a:noFill/>
        </p:spPr>
        <p:txBody>
          <a:bodyPr wrap="square" rtlCol="0">
            <a:spAutoFit/>
          </a:bodyPr>
          <a:lstStyle/>
          <a:p>
            <a:r>
              <a:rPr lang="en-US" sz="3600" dirty="0">
                <a:solidFill>
                  <a:schemeClr val="bg1"/>
                </a:solidFill>
              </a:rPr>
              <a:t>ADVANCED EV3 PROGRAMMING LESSON</a:t>
            </a:r>
          </a:p>
        </p:txBody>
      </p:sp>
      <p:pic>
        <p:nvPicPr>
          <p:cNvPr id="15" name="Picture 14" descr="EV3Lessons.com"/>
          <p:cNvPicPr>
            <a:picLocks noChangeAspect="1" noChangeArrowheads="1"/>
          </p:cNvPicPr>
          <p:nvPr/>
        </p:nvPicPr>
        <p:blipFill>
          <a:blip r:embed="rId2" cstate="email">
            <a:extLst>
              <a:ext uri="{28A0092B-C50C-407E-A947-70E740481C1C}">
                <a14:useLocalDpi xmlns:a14="http://schemas.microsoft.com/office/drawing/2010/main"/>
              </a:ext>
            </a:extLst>
          </a:blip>
          <a:srcRect/>
          <a:stretch>
            <a:fillRect/>
          </a:stretch>
        </p:blipFill>
        <p:spPr bwMode="auto">
          <a:xfrm>
            <a:off x="5820917" y="473502"/>
            <a:ext cx="2940317" cy="1092118"/>
          </a:xfrm>
          <a:prstGeom prst="rect">
            <a:avLst/>
          </a:prstGeom>
          <a:noFill/>
          <a:extLst>
            <a:ext uri="{909E8E84-426E-40dd-AFC4-6F175D3DCCD1}">
              <a14:hiddenFill xmlns:a14="http://schemas.microsoft.com/office/drawing/2010/main" xmlns="">
                <a:solidFill>
                  <a:srgbClr val="FFFFFF"/>
                </a:solidFill>
              </a14:hiddenFill>
            </a:ext>
          </a:extLst>
        </p:spPr>
      </p:pic>
      <p:cxnSp>
        <p:nvCxnSpPr>
          <p:cNvPr id="17" name="Straight Connector 16"/>
          <p:cNvCxnSpPr/>
          <p:nvPr/>
        </p:nvCxnSpPr>
        <p:spPr>
          <a:xfrm>
            <a:off x="457200" y="4012165"/>
            <a:ext cx="82296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902604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676ED090-A45A-D343-947B-122A4D403E17}" type="datetime1">
              <a:rPr lang="en-US" smtClean="0"/>
              <a:t>12/21/18</a:t>
            </a:fld>
            <a:endParaRPr lang="en-US"/>
          </a:p>
        </p:txBody>
      </p:sp>
      <p:sp>
        <p:nvSpPr>
          <p:cNvPr id="5" name="Footer Placeholder 4"/>
          <p:cNvSpPr>
            <a:spLocks noGrp="1"/>
          </p:cNvSpPr>
          <p:nvPr>
            <p:ph type="ftr" sz="quarter" idx="11"/>
          </p:nvPr>
        </p:nvSpPr>
        <p:spPr/>
        <p:txBody>
          <a:bodyPr/>
          <a:lstStyle/>
          <a:p>
            <a:r>
              <a:rPr lang="en-US"/>
              <a:t>© 2017 EV3Lessons.com, Last edit 12/21/2018</a:t>
            </a:r>
          </a:p>
        </p:txBody>
      </p:sp>
      <p:sp>
        <p:nvSpPr>
          <p:cNvPr id="6" name="Slide Number Placeholder 5"/>
          <p:cNvSpPr>
            <a:spLocks noGrp="1"/>
          </p:cNvSpPr>
          <p:nvPr>
            <p:ph type="sldNum" sz="quarter" idx="12"/>
          </p:nvPr>
        </p:nvSpPr>
        <p:spPr/>
        <p:txBody>
          <a:bodyPr/>
          <a:lstStyle/>
          <a:p>
            <a:fld id="{4382A7F7-08BF-4252-8141-63FB96055BBB}" type="slidenum">
              <a:rPr lang="en-US" smtClean="0"/>
              <a:t>‹#›</a:t>
            </a:fld>
            <a:endParaRPr lang="en-US"/>
          </a:p>
        </p:txBody>
      </p:sp>
      <p:grpSp>
        <p:nvGrpSpPr>
          <p:cNvPr id="12" name="Group 11"/>
          <p:cNvGrpSpPr/>
          <p:nvPr/>
        </p:nvGrpSpPr>
        <p:grpSpPr>
          <a:xfrm>
            <a:off x="0" y="1188720"/>
            <a:ext cx="9144000" cy="137411"/>
            <a:chOff x="284163" y="1577847"/>
            <a:chExt cx="8576373" cy="137411"/>
          </a:xfrm>
        </p:grpSpPr>
        <p:sp>
          <p:nvSpPr>
            <p:cNvPr id="13" name="Rectangle 12"/>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Rectangle 13"/>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5" name="Rectangle 14"/>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6" name="Title 1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70787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0" name="Title 19"/>
          <p:cNvSpPr>
            <a:spLocks noGrp="1"/>
          </p:cNvSpPr>
          <p:nvPr>
            <p:ph type="title"/>
          </p:nvPr>
        </p:nvSpPr>
        <p:spPr>
          <a:xfrm>
            <a:off x="0" y="5075171"/>
            <a:ext cx="9143999" cy="1782829"/>
          </a:xfrm>
        </p:spPr>
        <p:txBody>
          <a:bodyPr/>
          <a:lstStyle/>
          <a:p>
            <a:r>
              <a:rPr lang="en-US"/>
              <a:t>Click to edit Master title style</a:t>
            </a:r>
          </a:p>
        </p:txBody>
      </p:sp>
      <p:grpSp>
        <p:nvGrpSpPr>
          <p:cNvPr id="15" name="Group 14"/>
          <p:cNvGrpSpPr/>
          <p:nvPr/>
        </p:nvGrpSpPr>
        <p:grpSpPr>
          <a:xfrm>
            <a:off x="0" y="4937760"/>
            <a:ext cx="9144000" cy="137411"/>
            <a:chOff x="284163" y="1577847"/>
            <a:chExt cx="8576373" cy="137411"/>
          </a:xfrm>
        </p:grpSpPr>
        <p:sp>
          <p:nvSpPr>
            <p:cNvPr id="16" name="Rectangle 15"/>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7" name="Rectangle 16"/>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8" name="Rectangle 17"/>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4" name="Date Placeholder 3"/>
          <p:cNvSpPr>
            <a:spLocks noGrp="1"/>
          </p:cNvSpPr>
          <p:nvPr>
            <p:ph type="dt" sz="half" idx="10"/>
          </p:nvPr>
        </p:nvSpPr>
        <p:spPr/>
        <p:txBody>
          <a:bodyPr/>
          <a:lstStyle/>
          <a:p>
            <a:fld id="{BED2468A-4776-BE44-99DD-6ECF870DF27C}" type="datetime1">
              <a:rPr lang="en-US" smtClean="0"/>
              <a:t>12/21/18</a:t>
            </a:fld>
            <a:endParaRPr lang="en-US" dirty="0"/>
          </a:p>
        </p:txBody>
      </p:sp>
      <p:sp>
        <p:nvSpPr>
          <p:cNvPr id="5" name="Footer Placeholder 4"/>
          <p:cNvSpPr>
            <a:spLocks noGrp="1"/>
          </p:cNvSpPr>
          <p:nvPr>
            <p:ph type="ftr" sz="quarter" idx="11"/>
          </p:nvPr>
        </p:nvSpPr>
        <p:spPr/>
        <p:txBody>
          <a:bodyPr/>
          <a:lstStyle/>
          <a:p>
            <a:r>
              <a:rPr lang="en-US"/>
              <a:t>© 2017 EV3Lessons.com, Last edit 12/21/2018</a:t>
            </a:r>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4382A7F7-08BF-4252-8141-63FB96055BBB}" type="slidenum">
              <a:rPr lang="en-US" smtClean="0"/>
              <a:pPr/>
              <a:t>‹#›</a:t>
            </a:fld>
            <a:endParaRPr lang="en-US"/>
          </a:p>
        </p:txBody>
      </p:sp>
    </p:spTree>
    <p:extLst>
      <p:ext uri="{BB962C8B-B14F-4D97-AF65-F5344CB8AC3E}">
        <p14:creationId xmlns:p14="http://schemas.microsoft.com/office/powerpoint/2010/main" val="6477322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grpSp>
        <p:nvGrpSpPr>
          <p:cNvPr id="17" name="Group 16"/>
          <p:cNvGrpSpPr/>
          <p:nvPr/>
        </p:nvGrpSpPr>
        <p:grpSpPr>
          <a:xfrm>
            <a:off x="0" y="1188720"/>
            <a:ext cx="9144000" cy="137411"/>
            <a:chOff x="284163" y="1577847"/>
            <a:chExt cx="8576373" cy="137411"/>
          </a:xfrm>
        </p:grpSpPr>
        <p:sp>
          <p:nvSpPr>
            <p:cNvPr id="18" name="Rectangle 17"/>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9" name="Rectangle 18"/>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0" name="Rectangle 19"/>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3" name="Content Placeholder 2"/>
          <p:cNvSpPr>
            <a:spLocks noGrp="1"/>
          </p:cNvSpPr>
          <p:nvPr>
            <p:ph sz="half" idx="1"/>
          </p:nvPr>
        </p:nvSpPr>
        <p:spPr>
          <a:xfrm>
            <a:off x="403412" y="2151063"/>
            <a:ext cx="3931920" cy="3975100"/>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4778188" y="2151063"/>
            <a:ext cx="3931920" cy="3975100"/>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Date Placeholder 4"/>
          <p:cNvSpPr>
            <a:spLocks noGrp="1"/>
          </p:cNvSpPr>
          <p:nvPr>
            <p:ph type="dt" sz="half" idx="10"/>
          </p:nvPr>
        </p:nvSpPr>
        <p:spPr/>
        <p:txBody>
          <a:bodyPr/>
          <a:lstStyle/>
          <a:p>
            <a:fld id="{62A3722B-64AD-D245-8926-6E4C04B047CB}" type="datetime1">
              <a:rPr lang="en-US" smtClean="0"/>
              <a:t>12/21/18</a:t>
            </a:fld>
            <a:endParaRPr lang="en-US"/>
          </a:p>
        </p:txBody>
      </p:sp>
      <p:sp>
        <p:nvSpPr>
          <p:cNvPr id="7" name="Slide Number Placeholder 6"/>
          <p:cNvSpPr>
            <a:spLocks noGrp="1"/>
          </p:cNvSpPr>
          <p:nvPr>
            <p:ph type="sldNum" sz="quarter" idx="12"/>
          </p:nvPr>
        </p:nvSpPr>
        <p:spPr/>
        <p:txBody>
          <a:bodyPr/>
          <a:lstStyle/>
          <a:p>
            <a:fld id="{4382A7F7-08BF-4252-8141-63FB96055BBB}" type="slidenum">
              <a:rPr lang="en-US" smtClean="0"/>
              <a:t>‹#›</a:t>
            </a:fld>
            <a:endParaRPr lang="en-US"/>
          </a:p>
        </p:txBody>
      </p:sp>
      <p:sp>
        <p:nvSpPr>
          <p:cNvPr id="11" name="Rectangle 10"/>
          <p:cNvSpPr/>
          <p:nvPr userDrawn="1"/>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userDrawn="1"/>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Rectangle 12"/>
          <p:cNvSpPr/>
          <p:nvPr userDrawn="1"/>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extLst>
      <p:ext uri="{BB962C8B-B14F-4D97-AF65-F5344CB8AC3E}">
        <p14:creationId xmlns:p14="http://schemas.microsoft.com/office/powerpoint/2010/main" val="8418569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a:t>Click to edit Master title style</a:t>
            </a:r>
          </a:p>
        </p:txBody>
      </p:sp>
      <p:grpSp>
        <p:nvGrpSpPr>
          <p:cNvPr id="20" name="Group 19"/>
          <p:cNvGrpSpPr/>
          <p:nvPr/>
        </p:nvGrpSpPr>
        <p:grpSpPr>
          <a:xfrm>
            <a:off x="0" y="1188720"/>
            <a:ext cx="9144000" cy="137411"/>
            <a:chOff x="284163" y="1577847"/>
            <a:chExt cx="8576373" cy="137411"/>
          </a:xfrm>
        </p:grpSpPr>
        <p:sp>
          <p:nvSpPr>
            <p:cNvPr id="21" name="Rectangle 20"/>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2" name="Rectangle 21"/>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3" name="Rectangle 22"/>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3" name="Text Placeholder 2"/>
          <p:cNvSpPr>
            <a:spLocks noGrp="1"/>
          </p:cNvSpPr>
          <p:nvPr>
            <p:ph type="body" idx="1"/>
          </p:nvPr>
        </p:nvSpPr>
        <p:spPr>
          <a:xfrm>
            <a:off x="403412" y="1735138"/>
            <a:ext cx="3931920" cy="833250"/>
          </a:xfrm>
        </p:spPr>
        <p:txBody>
          <a:bodyPr anchor="b">
            <a:noAutofit/>
          </a:bodyPr>
          <a:lstStyle>
            <a:lvl1pPr marL="0" indent="0" algn="ctr">
              <a:lnSpc>
                <a:spcPct val="100000"/>
              </a:lnSpc>
              <a:spcBef>
                <a:spcPts val="600"/>
              </a:spcBef>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03412" y="2590800"/>
            <a:ext cx="3931920" cy="3535362"/>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4779495" y="1735138"/>
            <a:ext cx="3931920" cy="833250"/>
          </a:xfrm>
        </p:spPr>
        <p:txBody>
          <a:bodyPr anchor="b">
            <a:noAutofit/>
          </a:bodyPr>
          <a:lstStyle>
            <a:lvl1pPr marL="0" indent="0" algn="ctr">
              <a:lnSpc>
                <a:spcPct val="100000"/>
              </a:lnSpc>
              <a:spcBef>
                <a:spcPts val="600"/>
              </a:spcBef>
              <a:buNone/>
              <a:defRPr sz="26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779495" y="2590800"/>
            <a:ext cx="3931920" cy="3535362"/>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fld id="{E2F91C5A-C650-5D47-993B-89203F37D026}" type="datetime1">
              <a:rPr lang="en-US" smtClean="0"/>
              <a:t>12/21/18</a:t>
            </a:fld>
            <a:endParaRPr lang="en-US"/>
          </a:p>
        </p:txBody>
      </p:sp>
      <p:sp>
        <p:nvSpPr>
          <p:cNvPr id="8" name="Footer Placeholder 7"/>
          <p:cNvSpPr>
            <a:spLocks noGrp="1"/>
          </p:cNvSpPr>
          <p:nvPr>
            <p:ph type="ftr" sz="quarter" idx="11"/>
          </p:nvPr>
        </p:nvSpPr>
        <p:spPr/>
        <p:txBody>
          <a:bodyPr/>
          <a:lstStyle/>
          <a:p>
            <a:r>
              <a:rPr lang="en-US"/>
              <a:t>© 2017 EV3Lessons.com, Last edit 12/21/2018</a:t>
            </a:r>
          </a:p>
        </p:txBody>
      </p:sp>
      <p:sp>
        <p:nvSpPr>
          <p:cNvPr id="9" name="Slide Number Placeholder 8"/>
          <p:cNvSpPr>
            <a:spLocks noGrp="1"/>
          </p:cNvSpPr>
          <p:nvPr>
            <p:ph type="sldNum" sz="quarter" idx="12"/>
          </p:nvPr>
        </p:nvSpPr>
        <p:spPr/>
        <p:txBody>
          <a:bodyPr/>
          <a:lstStyle/>
          <a:p>
            <a:fld id="{4382A7F7-08BF-4252-8141-63FB96055BBB}" type="slidenum">
              <a:rPr lang="en-US" smtClean="0"/>
              <a:t>‹#›</a:t>
            </a:fld>
            <a:endParaRPr lang="en-US"/>
          </a:p>
        </p:txBody>
      </p:sp>
    </p:spTree>
    <p:extLst>
      <p:ext uri="{BB962C8B-B14F-4D97-AF65-F5344CB8AC3E}">
        <p14:creationId xmlns:p14="http://schemas.microsoft.com/office/powerpoint/2010/main" val="14671728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grpSp>
        <p:nvGrpSpPr>
          <p:cNvPr id="16" name="Group 15"/>
          <p:cNvGrpSpPr/>
          <p:nvPr/>
        </p:nvGrpSpPr>
        <p:grpSpPr>
          <a:xfrm>
            <a:off x="0" y="1188720"/>
            <a:ext cx="9144000" cy="137411"/>
            <a:chOff x="284163" y="1577847"/>
            <a:chExt cx="8576373" cy="137411"/>
          </a:xfrm>
        </p:grpSpPr>
        <p:sp>
          <p:nvSpPr>
            <p:cNvPr id="17" name="Rectangle 16"/>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8" name="Rectangle 17"/>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9" name="Rectangle 18"/>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3" name="Date Placeholder 2"/>
          <p:cNvSpPr>
            <a:spLocks noGrp="1"/>
          </p:cNvSpPr>
          <p:nvPr>
            <p:ph type="dt" sz="half" idx="10"/>
          </p:nvPr>
        </p:nvSpPr>
        <p:spPr/>
        <p:txBody>
          <a:bodyPr/>
          <a:lstStyle/>
          <a:p>
            <a:fld id="{A1AA164E-2F16-234A-9022-DA8C28D90C9E}" type="datetime1">
              <a:rPr lang="en-US" smtClean="0"/>
              <a:t>12/21/18</a:t>
            </a:fld>
            <a:endParaRPr lang="en-US"/>
          </a:p>
        </p:txBody>
      </p:sp>
      <p:sp>
        <p:nvSpPr>
          <p:cNvPr id="4" name="Footer Placeholder 3"/>
          <p:cNvSpPr>
            <a:spLocks noGrp="1"/>
          </p:cNvSpPr>
          <p:nvPr>
            <p:ph type="ftr" sz="quarter" idx="11"/>
          </p:nvPr>
        </p:nvSpPr>
        <p:spPr/>
        <p:txBody>
          <a:bodyPr/>
          <a:lstStyle/>
          <a:p>
            <a:r>
              <a:rPr lang="en-US"/>
              <a:t>© 2017 EV3Lessons.com, Last edit 12/21/2018</a:t>
            </a:r>
          </a:p>
        </p:txBody>
      </p:sp>
      <p:sp>
        <p:nvSpPr>
          <p:cNvPr id="5" name="Slide Number Placeholder 4"/>
          <p:cNvSpPr>
            <a:spLocks noGrp="1"/>
          </p:cNvSpPr>
          <p:nvPr>
            <p:ph type="sldNum" sz="quarter" idx="12"/>
          </p:nvPr>
        </p:nvSpPr>
        <p:spPr/>
        <p:txBody>
          <a:bodyPr/>
          <a:lstStyle/>
          <a:p>
            <a:fld id="{4382A7F7-08BF-4252-8141-63FB96055BBB}" type="slidenum">
              <a:rPr lang="en-US" smtClean="0"/>
              <a:t>‹#›</a:t>
            </a:fld>
            <a:endParaRPr lang="en-US"/>
          </a:p>
        </p:txBody>
      </p:sp>
    </p:spTree>
    <p:extLst>
      <p:ext uri="{BB962C8B-B14F-4D97-AF65-F5344CB8AC3E}">
        <p14:creationId xmlns:p14="http://schemas.microsoft.com/office/powerpoint/2010/main" val="13673761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grpSp>
        <p:nvGrpSpPr>
          <p:cNvPr id="13" name="Group 12"/>
          <p:cNvGrpSpPr/>
          <p:nvPr/>
        </p:nvGrpSpPr>
        <p:grpSpPr>
          <a:xfrm>
            <a:off x="0" y="1188720"/>
            <a:ext cx="9144000" cy="137411"/>
            <a:chOff x="284163" y="1577847"/>
            <a:chExt cx="8576373" cy="137411"/>
          </a:xfrm>
        </p:grpSpPr>
        <p:sp>
          <p:nvSpPr>
            <p:cNvPr id="14" name="Rectangle 13"/>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5" name="Rectangle 14"/>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6" name="Rectangle 15"/>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3" name="Vertical Text Placeholder 2"/>
          <p:cNvSpPr>
            <a:spLocks noGrp="1"/>
          </p:cNvSpPr>
          <p:nvPr>
            <p:ph type="body" orient="vert" idx="1"/>
          </p:nvPr>
        </p:nvSpPr>
        <p:spPr>
          <a:xfrm>
            <a:off x="284163" y="2133600"/>
            <a:ext cx="8574087" cy="4013200"/>
          </a:xfrm>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9C8E80D9-ED43-754C-9C75-227B58E33711}" type="datetime1">
              <a:rPr lang="en-US" smtClean="0"/>
              <a:t>12/21/18</a:t>
            </a:fld>
            <a:endParaRPr lang="en-US"/>
          </a:p>
        </p:txBody>
      </p:sp>
      <p:sp>
        <p:nvSpPr>
          <p:cNvPr id="5" name="Footer Placeholder 4"/>
          <p:cNvSpPr>
            <a:spLocks noGrp="1"/>
          </p:cNvSpPr>
          <p:nvPr>
            <p:ph type="ftr" sz="quarter" idx="11"/>
          </p:nvPr>
        </p:nvSpPr>
        <p:spPr/>
        <p:txBody>
          <a:bodyPr/>
          <a:lstStyle/>
          <a:p>
            <a:r>
              <a:rPr lang="en-US"/>
              <a:t>© 2017 EV3Lessons.com, Last edit 12/21/2018</a:t>
            </a:r>
          </a:p>
        </p:txBody>
      </p:sp>
      <p:sp>
        <p:nvSpPr>
          <p:cNvPr id="6" name="Slide Number Placeholder 5"/>
          <p:cNvSpPr>
            <a:spLocks noGrp="1"/>
          </p:cNvSpPr>
          <p:nvPr>
            <p:ph type="sldNum" sz="quarter" idx="12"/>
          </p:nvPr>
        </p:nvSpPr>
        <p:spPr/>
        <p:txBody>
          <a:bodyPr/>
          <a:lstStyle/>
          <a:p>
            <a:fld id="{4382A7F7-08BF-4252-8141-63FB96055BBB}" type="slidenum">
              <a:rPr lang="en-US" smtClean="0"/>
              <a:t>‹#›</a:t>
            </a:fld>
            <a:endParaRPr lang="en-US"/>
          </a:p>
        </p:txBody>
      </p:sp>
      <p:sp>
        <p:nvSpPr>
          <p:cNvPr id="17" name="Title 16"/>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678246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16" name="Title 15"/>
          <p:cNvSpPr>
            <a:spLocks noGrp="1"/>
          </p:cNvSpPr>
          <p:nvPr>
            <p:ph type="title"/>
          </p:nvPr>
        </p:nvSpPr>
        <p:spPr>
          <a:xfrm rot="5400000">
            <a:off x="5257800" y="2965449"/>
            <a:ext cx="6858000" cy="914400"/>
          </a:xfrm>
        </p:spPr>
        <p:txBody>
          <a:bodyPr>
            <a:normAutofit/>
          </a:bodyPr>
          <a:lstStyle>
            <a:lvl1pPr algn="ctr">
              <a:defRPr sz="3600"/>
            </a:lvl1pPr>
          </a:lstStyle>
          <a:p>
            <a:r>
              <a:rPr lang="en-US"/>
              <a:t>Click to edit Master title style</a:t>
            </a:r>
          </a:p>
        </p:txBody>
      </p:sp>
      <p:sp>
        <p:nvSpPr>
          <p:cNvPr id="3" name="Vertical Text Placeholder 2"/>
          <p:cNvSpPr>
            <a:spLocks noGrp="1"/>
          </p:cNvSpPr>
          <p:nvPr>
            <p:ph type="body" orient="vert" idx="1"/>
          </p:nvPr>
        </p:nvSpPr>
        <p:spPr>
          <a:xfrm>
            <a:off x="284163" y="457200"/>
            <a:ext cx="6497637" cy="5937250"/>
          </a:xfrm>
        </p:spPr>
        <p:txBody>
          <a:bodyPr vert="eaVert"/>
          <a:lstStyle>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a:xfrm>
            <a:off x="3679924" y="6437032"/>
            <a:ext cx="2133600" cy="365125"/>
          </a:xfrm>
        </p:spPr>
        <p:txBody>
          <a:bodyPr/>
          <a:lstStyle/>
          <a:p>
            <a:fld id="{73B2C841-8BB6-0D41-9855-50201301542B}" type="datetime1">
              <a:rPr lang="en-US" smtClean="0"/>
              <a:t>12/21/18</a:t>
            </a:fld>
            <a:endParaRPr lang="en-US"/>
          </a:p>
        </p:txBody>
      </p:sp>
      <p:sp>
        <p:nvSpPr>
          <p:cNvPr id="5" name="Footer Placeholder 4"/>
          <p:cNvSpPr>
            <a:spLocks noGrp="1"/>
          </p:cNvSpPr>
          <p:nvPr>
            <p:ph type="ftr" sz="quarter" idx="11"/>
          </p:nvPr>
        </p:nvSpPr>
        <p:spPr/>
        <p:txBody>
          <a:bodyPr/>
          <a:lstStyle/>
          <a:p>
            <a:r>
              <a:rPr lang="en-US"/>
              <a:t>© 2017 EV3Lessons.com, Last edit 12/21/2018</a:t>
            </a:r>
          </a:p>
        </p:txBody>
      </p:sp>
      <p:sp>
        <p:nvSpPr>
          <p:cNvPr id="6" name="Slide Number Placeholder 5"/>
          <p:cNvSpPr>
            <a:spLocks noGrp="1"/>
          </p:cNvSpPr>
          <p:nvPr>
            <p:ph type="sldNum" sz="quarter" idx="12"/>
          </p:nvPr>
        </p:nvSpPr>
        <p:spPr>
          <a:xfrm>
            <a:off x="7477031" y="6439714"/>
            <a:ext cx="630621" cy="359760"/>
          </a:xfrm>
        </p:spPr>
        <p:txBody>
          <a:bodyPr/>
          <a:lstStyle/>
          <a:p>
            <a:fld id="{4382A7F7-08BF-4252-8141-63FB96055BBB}" type="slidenum">
              <a:rPr lang="en-US" smtClean="0"/>
              <a:t>‹#›</a:t>
            </a:fld>
            <a:endParaRPr lang="en-US"/>
          </a:p>
        </p:txBody>
      </p:sp>
      <p:grpSp>
        <p:nvGrpSpPr>
          <p:cNvPr id="12" name="Group 11"/>
          <p:cNvGrpSpPr/>
          <p:nvPr/>
        </p:nvGrpSpPr>
        <p:grpSpPr>
          <a:xfrm rot="5400000">
            <a:off x="4753323" y="3358675"/>
            <a:ext cx="6861177" cy="137475"/>
            <a:chOff x="284163" y="1577847"/>
            <a:chExt cx="8576373" cy="137411"/>
          </a:xfrm>
        </p:grpSpPr>
        <p:sp>
          <p:nvSpPr>
            <p:cNvPr id="13" name="Rectangle 12"/>
            <p:cNvSpPr/>
            <p:nvPr/>
          </p:nvSpPr>
          <p:spPr>
            <a:xfrm>
              <a:off x="284163" y="1577847"/>
              <a:ext cx="1600200" cy="13741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Rectangle 13"/>
            <p:cNvSpPr/>
            <p:nvPr/>
          </p:nvSpPr>
          <p:spPr>
            <a:xfrm>
              <a:off x="1885174" y="1577847"/>
              <a:ext cx="2743200" cy="137411"/>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5" name="Rectangle 14"/>
            <p:cNvSpPr/>
            <p:nvPr/>
          </p:nvSpPr>
          <p:spPr>
            <a:xfrm>
              <a:off x="4626864" y="1577847"/>
              <a:ext cx="4233672" cy="13741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extLst>
      <p:ext uri="{BB962C8B-B14F-4D97-AF65-F5344CB8AC3E}">
        <p14:creationId xmlns:p14="http://schemas.microsoft.com/office/powerpoint/2010/main" val="996046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E1E494F-55A4-D74D-86F9-3A8C6CE4F47A}" type="datetime1">
              <a:rPr lang="en-US" smtClean="0"/>
              <a:t>12/21/18</a:t>
            </a:fld>
            <a:endParaRPr lang="en-US" dirty="0"/>
          </a:p>
        </p:txBody>
      </p:sp>
      <p:sp>
        <p:nvSpPr>
          <p:cNvPr id="4" name="Footer Placeholder 3"/>
          <p:cNvSpPr>
            <a:spLocks noGrp="1"/>
          </p:cNvSpPr>
          <p:nvPr>
            <p:ph type="ftr" sz="quarter" idx="11"/>
          </p:nvPr>
        </p:nvSpPr>
        <p:spPr/>
        <p:txBody>
          <a:bodyPr/>
          <a:lstStyle/>
          <a:p>
            <a:r>
              <a:rPr lang="en-US"/>
              <a:t>© 2017 EV3Lessons.com, Last edit 12/21/2018</a:t>
            </a:r>
            <a:endParaRPr lang="en-US" dirty="0"/>
          </a:p>
        </p:txBody>
      </p:sp>
      <p:sp>
        <p:nvSpPr>
          <p:cNvPr id="5" name="Slide Number Placeholder 4"/>
          <p:cNvSpPr>
            <a:spLocks noGrp="1"/>
          </p:cNvSpPr>
          <p:nvPr>
            <p:ph type="sldNum" sz="quarter" idx="12"/>
          </p:nvPr>
        </p:nvSpPr>
        <p:spPr/>
        <p:txBody>
          <a:bodyPr/>
          <a:lstStyle/>
          <a:p>
            <a:fld id="{4382A7F7-08BF-4252-8141-63FB96055BBB}" type="slidenum">
              <a:rPr lang="en-US" smtClean="0"/>
              <a:t>‹#›</a:t>
            </a:fld>
            <a:endParaRPr lang="en-US"/>
          </a:p>
        </p:txBody>
      </p:sp>
      <p:sp>
        <p:nvSpPr>
          <p:cNvPr id="7" name="Text Placeholder 6"/>
          <p:cNvSpPr>
            <a:spLocks noGrp="1"/>
          </p:cNvSpPr>
          <p:nvPr>
            <p:ph type="body" sz="quarter" idx="13"/>
          </p:nvPr>
        </p:nvSpPr>
        <p:spPr>
          <a:xfrm>
            <a:off x="199698" y="1554163"/>
            <a:ext cx="8737927" cy="47418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130180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84163" y="1818870"/>
            <a:ext cx="8574087" cy="430729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2784041" y="6434349"/>
            <a:ext cx="2133600" cy="365125"/>
          </a:xfrm>
          <a:prstGeom prst="rect">
            <a:avLst/>
          </a:prstGeom>
        </p:spPr>
        <p:txBody>
          <a:bodyPr vert="horz" lIns="91440" tIns="45720" rIns="91440" bIns="45720" rtlCol="0" anchor="ctr"/>
          <a:lstStyle>
            <a:lvl1pPr algn="r">
              <a:defRPr sz="1100" b="1">
                <a:solidFill>
                  <a:schemeClr val="bg1">
                    <a:lumMod val="65000"/>
                  </a:schemeClr>
                </a:solidFill>
              </a:defRPr>
            </a:lvl1pPr>
          </a:lstStyle>
          <a:p>
            <a:fld id="{A1DA898C-8478-0A40-BA53-51A9455FA006}" type="datetime1">
              <a:rPr lang="en-US" smtClean="0"/>
              <a:t>12/21/18</a:t>
            </a:fld>
            <a:endParaRPr lang="en-US" dirty="0"/>
          </a:p>
        </p:txBody>
      </p:sp>
      <p:sp>
        <p:nvSpPr>
          <p:cNvPr id="5" name="Footer Placeholder 4"/>
          <p:cNvSpPr>
            <a:spLocks noGrp="1"/>
          </p:cNvSpPr>
          <p:nvPr>
            <p:ph type="ftr" sz="quarter" idx="3"/>
          </p:nvPr>
        </p:nvSpPr>
        <p:spPr>
          <a:xfrm>
            <a:off x="199698" y="6437032"/>
            <a:ext cx="6124902" cy="365125"/>
          </a:xfrm>
          <a:prstGeom prst="rect">
            <a:avLst/>
          </a:prstGeom>
        </p:spPr>
        <p:txBody>
          <a:bodyPr vert="horz" lIns="91440" tIns="45720" rIns="91440" bIns="45720" rtlCol="0" anchor="ctr"/>
          <a:lstStyle>
            <a:lvl1pPr algn="l">
              <a:defRPr sz="1100" b="1">
                <a:solidFill>
                  <a:schemeClr val="bg1">
                    <a:lumMod val="65000"/>
                  </a:schemeClr>
                </a:solidFill>
              </a:defRPr>
            </a:lvl1pPr>
          </a:lstStyle>
          <a:p>
            <a:r>
              <a:rPr lang="en-US"/>
              <a:t>© 2017 EV3Lessons.com, Last edit 12/21/2018</a:t>
            </a:r>
            <a:endParaRPr lang="en-US" dirty="0"/>
          </a:p>
        </p:txBody>
      </p:sp>
      <p:sp>
        <p:nvSpPr>
          <p:cNvPr id="2" name="Title Placeholder 1"/>
          <p:cNvSpPr>
            <a:spLocks noGrp="1"/>
          </p:cNvSpPr>
          <p:nvPr>
            <p:ph type="title"/>
          </p:nvPr>
        </p:nvSpPr>
        <p:spPr>
          <a:xfrm>
            <a:off x="0" y="0"/>
            <a:ext cx="9143999" cy="1188720"/>
          </a:xfrm>
          <a:prstGeom prst="rect">
            <a:avLst/>
          </a:prstGeom>
          <a:solidFill>
            <a:schemeClr val="bg2">
              <a:lumMod val="25000"/>
            </a:schemeClr>
          </a:solidFill>
        </p:spPr>
        <p:txBody>
          <a:bodyPr vert="horz" lIns="91440" tIns="45720" rIns="91440" bIns="45720" rtlCol="0" anchor="ctr">
            <a:normAutofit/>
          </a:bodyPr>
          <a:lstStyle/>
          <a:p>
            <a:r>
              <a:rPr lang="en-US"/>
              <a:t>Click to edit Master title style</a:t>
            </a:r>
            <a:endParaRPr dirty="0"/>
          </a:p>
        </p:txBody>
      </p:sp>
      <p:sp>
        <p:nvSpPr>
          <p:cNvPr id="6" name="Slide Number Placeholder 5"/>
          <p:cNvSpPr>
            <a:spLocks noGrp="1"/>
          </p:cNvSpPr>
          <p:nvPr>
            <p:ph type="sldNum" sz="quarter" idx="4"/>
          </p:nvPr>
        </p:nvSpPr>
        <p:spPr>
          <a:xfrm>
            <a:off x="8297915" y="6439714"/>
            <a:ext cx="630621" cy="359760"/>
          </a:xfrm>
          <a:prstGeom prst="rect">
            <a:avLst/>
          </a:prstGeom>
          <a:ln>
            <a:noFill/>
          </a:ln>
        </p:spPr>
        <p:txBody>
          <a:bodyPr vert="horz" lIns="91440" tIns="45720" rIns="91440" bIns="45720" rtlCol="0" anchor="ctr"/>
          <a:lstStyle>
            <a:lvl1pPr algn="r">
              <a:defRPr sz="1400" b="1">
                <a:solidFill>
                  <a:schemeClr val="tx1"/>
                </a:solidFill>
              </a:defRPr>
            </a:lvl1pPr>
          </a:lstStyle>
          <a:p>
            <a:fld id="{4382A7F7-08BF-4252-8141-63FB96055BBB}" type="slidenum">
              <a:rPr lang="en-US" smtClean="0"/>
              <a:pPr/>
              <a:t>‹#›</a:t>
            </a:fld>
            <a:endParaRPr lang="en-US"/>
          </a:p>
        </p:txBody>
      </p:sp>
    </p:spTree>
    <p:extLst>
      <p:ext uri="{BB962C8B-B14F-4D97-AF65-F5344CB8AC3E}">
        <p14:creationId xmlns:p14="http://schemas.microsoft.com/office/powerpoint/2010/main" val="1671094270"/>
      </p:ext>
    </p:extLst>
  </p:cSld>
  <p:clrMap bg1="lt1" tx1="dk1" bg2="lt2" tx2="dk2" accent1="accent1" accent2="accent2" accent3="accent3" accent4="accent4" accent5="accent5" accent6="accent6" hlink="hlink" folHlink="folHlink"/>
  <p:sldLayoutIdLst>
    <p:sldLayoutId id="2147483836" r:id="rId1"/>
    <p:sldLayoutId id="2147483837" r:id="rId2"/>
    <p:sldLayoutId id="2147483838" r:id="rId3"/>
    <p:sldLayoutId id="2147483839" r:id="rId4"/>
    <p:sldLayoutId id="2147483840" r:id="rId5"/>
    <p:sldLayoutId id="2147483841" r:id="rId6"/>
    <p:sldLayoutId id="2147483842" r:id="rId7"/>
    <p:sldLayoutId id="2147483843" r:id="rId8"/>
    <p:sldLayoutId id="2147483844" r:id="rId9"/>
  </p:sldLayoutIdLst>
  <p:hf hdr="0" dt="0"/>
  <p:txStyles>
    <p:titleStyle>
      <a:lvl1pPr marL="231775" indent="3175" algn="l" defTabSz="914400" rtl="0" eaLnBrk="1" latinLnBrk="0" hangingPunct="1">
        <a:spcBef>
          <a:spcPct val="0"/>
        </a:spcBef>
        <a:buNone/>
        <a:tabLst/>
        <a:defRPr sz="4200" kern="1200">
          <a:solidFill>
            <a:schemeClr val="bg1"/>
          </a:solidFill>
          <a:latin typeface="Calibri" charset="0"/>
          <a:ea typeface="Calibri" charset="0"/>
          <a:cs typeface="Calibri" charset="0"/>
        </a:defRPr>
      </a:lvl1pPr>
    </p:titleStyle>
    <p:bodyStyle>
      <a:lvl1pPr marL="454025" indent="-454025" algn="l" defTabSz="914400" rtl="0" eaLnBrk="1" latinLnBrk="0" hangingPunct="1">
        <a:spcBef>
          <a:spcPts val="2000"/>
        </a:spcBef>
        <a:buClr>
          <a:schemeClr val="bg1">
            <a:lumMod val="65000"/>
          </a:schemeClr>
        </a:buClr>
        <a:buSzPct val="90000"/>
        <a:buFont typeface="Wingdings" pitchFamily="2" charset="2"/>
        <a:buChar char=""/>
        <a:defRPr sz="2400" kern="1200">
          <a:solidFill>
            <a:schemeClr val="tx1">
              <a:lumMod val="85000"/>
              <a:lumOff val="15000"/>
            </a:schemeClr>
          </a:solidFill>
          <a:latin typeface="+mn-lt"/>
          <a:ea typeface="+mn-ea"/>
          <a:cs typeface="+mn-cs"/>
        </a:defRPr>
      </a:lvl1pPr>
      <a:lvl2pPr marL="914400" indent="-457200" algn="l" defTabSz="914400" rtl="0" eaLnBrk="1" latinLnBrk="0" hangingPunct="1">
        <a:spcBef>
          <a:spcPts val="600"/>
        </a:spcBef>
        <a:buClr>
          <a:schemeClr val="tx1">
            <a:lumMod val="75000"/>
            <a:lumOff val="25000"/>
          </a:schemeClr>
        </a:buClr>
        <a:buSzPct val="90000"/>
        <a:buFont typeface="Wingdings" pitchFamily="2" charset="2"/>
        <a:buChar char=""/>
        <a:defRPr sz="2200" kern="1200">
          <a:solidFill>
            <a:schemeClr val="tx1">
              <a:lumMod val="85000"/>
              <a:lumOff val="15000"/>
            </a:schemeClr>
          </a:solidFill>
          <a:latin typeface="+mn-lt"/>
          <a:ea typeface="+mn-ea"/>
          <a:cs typeface="+mn-cs"/>
        </a:defRPr>
      </a:lvl2pPr>
      <a:lvl3pPr marL="1260475" indent="-346075" algn="l" defTabSz="914400" rtl="0" eaLnBrk="1" latinLnBrk="0" hangingPunct="1">
        <a:spcBef>
          <a:spcPts val="600"/>
        </a:spcBef>
        <a:buClr>
          <a:schemeClr val="bg1">
            <a:lumMod val="65000"/>
          </a:schemeClr>
        </a:buClr>
        <a:buSzPct val="90000"/>
        <a:buFont typeface="Wingdings" pitchFamily="2" charset="2"/>
        <a:buChar char=""/>
        <a:defRPr sz="2000" kern="1200">
          <a:solidFill>
            <a:schemeClr val="tx1">
              <a:lumMod val="85000"/>
              <a:lumOff val="15000"/>
            </a:schemeClr>
          </a:solidFill>
          <a:latin typeface="+mn-lt"/>
          <a:ea typeface="+mn-ea"/>
          <a:cs typeface="+mn-cs"/>
        </a:defRPr>
      </a:lvl3pPr>
      <a:lvl4pPr marL="1600200" indent="-339725" algn="l" defTabSz="914400" rtl="0" eaLnBrk="1" latinLnBrk="0" hangingPunct="1">
        <a:spcBef>
          <a:spcPts val="600"/>
        </a:spcBef>
        <a:buClr>
          <a:schemeClr val="tx1">
            <a:lumMod val="75000"/>
            <a:lumOff val="25000"/>
          </a:schemeClr>
        </a:buClr>
        <a:buSzPct val="90000"/>
        <a:buFont typeface="Wingdings" pitchFamily="2" charset="2"/>
        <a:buChar char=""/>
        <a:defRPr sz="1800" kern="1200">
          <a:solidFill>
            <a:schemeClr val="tx1">
              <a:lumMod val="85000"/>
              <a:lumOff val="15000"/>
            </a:schemeClr>
          </a:solidFill>
          <a:latin typeface="+mn-lt"/>
          <a:ea typeface="+mn-ea"/>
          <a:cs typeface="+mn-cs"/>
        </a:defRPr>
      </a:lvl4pPr>
      <a:lvl5pPr marL="1939925" indent="-331788" algn="l" defTabSz="914400" rtl="0" eaLnBrk="1" latinLnBrk="0" hangingPunct="1">
        <a:spcBef>
          <a:spcPts val="600"/>
        </a:spcBef>
        <a:buClr>
          <a:schemeClr val="bg1">
            <a:lumMod val="65000"/>
          </a:schemeClr>
        </a:buClr>
        <a:buSzPct val="90000"/>
        <a:buFont typeface="Wingdings" pitchFamily="2" charset="2"/>
        <a:buChar char=""/>
        <a:defRPr sz="1800" kern="1200">
          <a:solidFill>
            <a:schemeClr val="tx1">
              <a:lumMod val="85000"/>
              <a:lumOff val="15000"/>
            </a:schemeClr>
          </a:solidFill>
          <a:latin typeface="+mn-lt"/>
          <a:ea typeface="+mn-ea"/>
          <a:cs typeface="+mn-cs"/>
        </a:defRPr>
      </a:lvl5pPr>
      <a:lvl6pPr marL="2290763" indent="-344488" algn="l" defTabSz="914400" rtl="0" eaLnBrk="1" latinLnBrk="0" hangingPunct="1">
        <a:spcBef>
          <a:spcPts val="600"/>
        </a:spcBef>
        <a:buClr>
          <a:schemeClr val="tx1">
            <a:lumMod val="75000"/>
            <a:lumOff val="25000"/>
          </a:schemeClr>
        </a:buClr>
        <a:buSzPct val="90000"/>
        <a:buFont typeface="Wingdings" pitchFamily="2" charset="2"/>
        <a:buChar char=""/>
        <a:defRPr lang="en-US" sz="1800" kern="1200" dirty="0" smtClean="0">
          <a:solidFill>
            <a:schemeClr val="tx1">
              <a:lumMod val="85000"/>
              <a:lumOff val="15000"/>
            </a:schemeClr>
          </a:solidFill>
          <a:latin typeface="+mn-lt"/>
          <a:ea typeface="+mn-ea"/>
          <a:cs typeface="+mn-cs"/>
        </a:defRPr>
      </a:lvl6pPr>
      <a:lvl7pPr marL="2625725" indent="-344488" algn="l" defTabSz="914400" rtl="0" eaLnBrk="1" latinLnBrk="0" hangingPunct="1">
        <a:spcBef>
          <a:spcPts val="600"/>
        </a:spcBef>
        <a:buClr>
          <a:schemeClr val="bg1">
            <a:lumMod val="65000"/>
          </a:schemeClr>
        </a:buClr>
        <a:buSzPct val="90000"/>
        <a:buFont typeface="Wingdings" pitchFamily="2" charset="2"/>
        <a:buChar char=""/>
        <a:defRPr lang="en-US" sz="1800" kern="1200" dirty="0" smtClean="0">
          <a:solidFill>
            <a:schemeClr val="tx1">
              <a:lumMod val="85000"/>
              <a:lumOff val="15000"/>
            </a:schemeClr>
          </a:solidFill>
          <a:latin typeface="+mn-lt"/>
          <a:ea typeface="+mn-ea"/>
          <a:cs typeface="+mn-cs"/>
        </a:defRPr>
      </a:lvl7pPr>
      <a:lvl8pPr marL="2970213" indent="-344488" algn="l" defTabSz="914400" rtl="0" eaLnBrk="1" latinLnBrk="0" hangingPunct="1">
        <a:spcBef>
          <a:spcPts val="600"/>
        </a:spcBef>
        <a:buClr>
          <a:schemeClr val="tx1">
            <a:lumMod val="75000"/>
            <a:lumOff val="25000"/>
          </a:schemeClr>
        </a:buClr>
        <a:buSzPct val="90000"/>
        <a:buFont typeface="Wingdings" pitchFamily="2" charset="2"/>
        <a:buChar char=""/>
        <a:defRPr lang="en-US" sz="1800" kern="1200" dirty="0" smtClean="0">
          <a:solidFill>
            <a:schemeClr val="tx1">
              <a:lumMod val="85000"/>
              <a:lumOff val="15000"/>
            </a:schemeClr>
          </a:solidFill>
          <a:latin typeface="+mn-lt"/>
          <a:ea typeface="+mn-ea"/>
          <a:cs typeface="+mn-cs"/>
        </a:defRPr>
      </a:lvl8pPr>
      <a:lvl9pPr marL="3313113" indent="-344488" algn="l" defTabSz="914400" rtl="0" eaLnBrk="1" latinLnBrk="0" hangingPunct="1">
        <a:spcBef>
          <a:spcPts val="600"/>
        </a:spcBef>
        <a:buClr>
          <a:schemeClr val="bg1">
            <a:lumMod val="65000"/>
          </a:schemeClr>
        </a:buClr>
        <a:buSzPct val="90000"/>
        <a:buFont typeface="Wingdings" pitchFamily="2" charset="2"/>
        <a:buChar char=""/>
        <a:defRPr lang="en-US" sz="1800" kern="1200" dirty="0">
          <a:solidFill>
            <a:schemeClr val="tx1">
              <a:lumMod val="85000"/>
              <a:lumOff val="1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youtu.be/KjlT0BUJr-w"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0.tiff"/><Relationship Id="rId4" Type="http://schemas.openxmlformats.org/officeDocument/2006/relationships/image" Target="../media/image19.JPG"/></Relationships>
</file>

<file path=ppt/slides/_rels/slide1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www.ev3lessons.com/"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hyperlink" Target="http://creativecommons.org/licenses/by-nc-sa/4.0/"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hyperlink" Target="mailto:team@ev3lessons.com"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jpeg"/></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4.JPG"/><Relationship Id="rId5" Type="http://schemas.openxmlformats.org/officeDocument/2006/relationships/image" Target="../media/image13.jpeg"/><Relationship Id="rId4" Type="http://schemas.openxmlformats.org/officeDocument/2006/relationships/image" Target="../media/image12.JP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Gyro Sensor Revisited</a:t>
            </a:r>
          </a:p>
        </p:txBody>
      </p:sp>
      <p:sp>
        <p:nvSpPr>
          <p:cNvPr id="14" name="Subtitle 13"/>
          <p:cNvSpPr>
            <a:spLocks noGrp="1"/>
          </p:cNvSpPr>
          <p:nvPr>
            <p:ph type="subTitle" idx="1"/>
          </p:nvPr>
        </p:nvSpPr>
        <p:spPr/>
        <p:txBody>
          <a:bodyPr/>
          <a:lstStyle/>
          <a:p>
            <a:r>
              <a:rPr lang="en-US" dirty="0"/>
              <a:t>By Sanjay and Arvind </a:t>
            </a:r>
            <a:r>
              <a:rPr lang="en-US" dirty="0" err="1"/>
              <a:t>Seshan</a:t>
            </a:r>
            <a:endParaRPr lang="en-US" dirty="0"/>
          </a:p>
        </p:txBody>
      </p:sp>
      <p:pic>
        <p:nvPicPr>
          <p:cNvPr id="5" name="Picture 4"/>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3459013" y="4560129"/>
            <a:ext cx="2225974" cy="1382629"/>
          </a:xfrm>
          <a:prstGeom prst="rect">
            <a:avLst/>
          </a:prstGeom>
        </p:spPr>
      </p:pic>
    </p:spTree>
    <p:extLst>
      <p:ext uri="{BB962C8B-B14F-4D97-AF65-F5344CB8AC3E}">
        <p14:creationId xmlns:p14="http://schemas.microsoft.com/office/powerpoint/2010/main" val="3648421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 2017 EV3Lessons.com, Last edit 12/21/2018</a:t>
            </a:r>
            <a:endParaRPr lang="en-US" dirty="0"/>
          </a:p>
        </p:txBody>
      </p:sp>
      <p:sp>
        <p:nvSpPr>
          <p:cNvPr id="4" name="Title 3"/>
          <p:cNvSpPr>
            <a:spLocks noGrp="1"/>
          </p:cNvSpPr>
          <p:nvPr>
            <p:ph type="title"/>
          </p:nvPr>
        </p:nvSpPr>
        <p:spPr/>
        <p:txBody>
          <a:bodyPr/>
          <a:lstStyle/>
          <a:p>
            <a:r>
              <a:rPr lang="en-US" dirty="0"/>
              <a:t>Recalibration Strategy 5</a:t>
            </a:r>
          </a:p>
        </p:txBody>
      </p:sp>
      <p:sp>
        <p:nvSpPr>
          <p:cNvPr id="5" name="Slide Number Placeholder 4"/>
          <p:cNvSpPr>
            <a:spLocks noGrp="1"/>
          </p:cNvSpPr>
          <p:nvPr>
            <p:ph type="sldNum" sz="quarter" idx="12"/>
          </p:nvPr>
        </p:nvSpPr>
        <p:spPr/>
        <p:txBody>
          <a:bodyPr/>
          <a:lstStyle/>
          <a:p>
            <a:fld id="{4382A7F7-08BF-4252-8141-63FB96055BBB}" type="slidenum">
              <a:rPr lang="en-US" smtClean="0"/>
              <a:t>10</a:t>
            </a:fld>
            <a:endParaRPr lang="en-US"/>
          </a:p>
        </p:txBody>
      </p:sp>
      <p:sp>
        <p:nvSpPr>
          <p:cNvPr id="6" name="TextBox 5"/>
          <p:cNvSpPr txBox="1"/>
          <p:nvPr/>
        </p:nvSpPr>
        <p:spPr>
          <a:xfrm>
            <a:off x="416027" y="1689453"/>
            <a:ext cx="4008489" cy="923330"/>
          </a:xfrm>
          <a:prstGeom prst="rect">
            <a:avLst/>
          </a:prstGeom>
          <a:solidFill>
            <a:schemeClr val="accent2">
              <a:lumMod val="60000"/>
              <a:lumOff val="40000"/>
            </a:schemeClr>
          </a:solidFill>
        </p:spPr>
        <p:txBody>
          <a:bodyPr wrap="square" rtlCol="0">
            <a:spAutoFit/>
          </a:bodyPr>
          <a:lstStyle/>
          <a:p>
            <a:r>
              <a:rPr lang="en-US" dirty="0">
                <a:solidFill>
                  <a:srgbClr val="000000"/>
                </a:solidFill>
              </a:rPr>
              <a:t>First, reading the gyro as an IR sensor and then as a gyro causes the gyro to recalibrate. </a:t>
            </a:r>
          </a:p>
        </p:txBody>
      </p:sp>
      <p:sp>
        <p:nvSpPr>
          <p:cNvPr id="7" name="TextBox 6"/>
          <p:cNvSpPr txBox="1"/>
          <p:nvPr/>
        </p:nvSpPr>
        <p:spPr>
          <a:xfrm>
            <a:off x="4527755" y="1702380"/>
            <a:ext cx="4330494" cy="1477328"/>
          </a:xfrm>
          <a:prstGeom prst="rect">
            <a:avLst/>
          </a:prstGeom>
          <a:solidFill>
            <a:srgbClr val="FFFF00"/>
          </a:solidFill>
        </p:spPr>
        <p:txBody>
          <a:bodyPr wrap="square" rtlCol="0">
            <a:spAutoFit/>
          </a:bodyPr>
          <a:lstStyle/>
          <a:p>
            <a:r>
              <a:rPr lang="en-US" dirty="0"/>
              <a:t>Second, add a wait block to give the sensor a bit of time to fully recalibrate. Our measurements show that 4 seconds is safe. Note that the Strategy 1 code in Intro to Gyro, recalibration only took 0.1 seconds.</a:t>
            </a:r>
          </a:p>
        </p:txBody>
      </p:sp>
      <p:sp>
        <p:nvSpPr>
          <p:cNvPr id="8" name="TextBox 7"/>
          <p:cNvSpPr txBox="1"/>
          <p:nvPr/>
        </p:nvSpPr>
        <p:spPr>
          <a:xfrm>
            <a:off x="5884606" y="3543337"/>
            <a:ext cx="2973643" cy="3139321"/>
          </a:xfrm>
          <a:prstGeom prst="rect">
            <a:avLst/>
          </a:prstGeom>
          <a:solidFill>
            <a:srgbClr val="FF0000"/>
          </a:solidFill>
        </p:spPr>
        <p:txBody>
          <a:bodyPr wrap="square" rtlCol="0">
            <a:spAutoFit/>
          </a:bodyPr>
          <a:lstStyle/>
          <a:p>
            <a:r>
              <a:rPr lang="en-US" dirty="0">
                <a:solidFill>
                  <a:schemeClr val="bg1"/>
                </a:solidFill>
              </a:rPr>
              <a:t>Note for “N3” sensor users: in the rest of your program, you should only use the “angle” modes of the gyro. Using the “rate” or “rate and angle” mode will cause the gyro to recalibrate. “N4” sensor users can change modes without causing a recalibration. Mode changes do “reset” the angle to 0.</a:t>
            </a:r>
          </a:p>
        </p:txBody>
      </p:sp>
      <p:pic>
        <p:nvPicPr>
          <p:cNvPr id="11" name="Picture 10"/>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638830" y="3543337"/>
            <a:ext cx="5175489" cy="2530066"/>
          </a:xfrm>
          <a:prstGeom prst="rect">
            <a:avLst/>
          </a:prstGeom>
        </p:spPr>
      </p:pic>
    </p:spTree>
    <p:extLst>
      <p:ext uri="{BB962C8B-B14F-4D97-AF65-F5344CB8AC3E}">
        <p14:creationId xmlns:p14="http://schemas.microsoft.com/office/powerpoint/2010/main" val="230652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 2017 EV3Lessons.com, Last edit 12/21/2018</a:t>
            </a:r>
          </a:p>
        </p:txBody>
      </p:sp>
      <p:sp>
        <p:nvSpPr>
          <p:cNvPr id="4" name="Slide Number Placeholder 3"/>
          <p:cNvSpPr>
            <a:spLocks noGrp="1"/>
          </p:cNvSpPr>
          <p:nvPr>
            <p:ph type="sldNum" sz="quarter" idx="12"/>
          </p:nvPr>
        </p:nvSpPr>
        <p:spPr/>
        <p:txBody>
          <a:bodyPr/>
          <a:lstStyle/>
          <a:p>
            <a:fld id="{4382A7F7-08BF-4252-8141-63FB96055BBB}" type="slidenum">
              <a:rPr lang="en-US" smtClean="0"/>
              <a:t>11</a:t>
            </a:fld>
            <a:endParaRPr lang="en-US"/>
          </a:p>
        </p:txBody>
      </p:sp>
      <p:sp>
        <p:nvSpPr>
          <p:cNvPr id="5" name="Title 4"/>
          <p:cNvSpPr>
            <a:spLocks noGrp="1"/>
          </p:cNvSpPr>
          <p:nvPr>
            <p:ph type="title"/>
          </p:nvPr>
        </p:nvSpPr>
        <p:spPr/>
        <p:txBody>
          <a:bodyPr/>
          <a:lstStyle/>
          <a:p>
            <a:r>
              <a:rPr lang="en-US" dirty="0"/>
              <a:t>Recalibration Strategy 6</a:t>
            </a:r>
          </a:p>
        </p:txBody>
      </p:sp>
      <p:sp>
        <p:nvSpPr>
          <p:cNvPr id="6" name="TextBox 5"/>
          <p:cNvSpPr txBox="1"/>
          <p:nvPr/>
        </p:nvSpPr>
        <p:spPr>
          <a:xfrm>
            <a:off x="549800" y="1850144"/>
            <a:ext cx="2625331" cy="1477328"/>
          </a:xfrm>
          <a:prstGeom prst="rect">
            <a:avLst/>
          </a:prstGeom>
          <a:solidFill>
            <a:schemeClr val="accent2">
              <a:lumMod val="60000"/>
              <a:lumOff val="40000"/>
            </a:schemeClr>
          </a:solidFill>
        </p:spPr>
        <p:txBody>
          <a:bodyPr wrap="square" rtlCol="0">
            <a:spAutoFit/>
          </a:bodyPr>
          <a:lstStyle/>
          <a:p>
            <a:r>
              <a:rPr lang="en-US" dirty="0">
                <a:solidFill>
                  <a:srgbClr val="000000"/>
                </a:solidFill>
              </a:rPr>
              <a:t>This version of the calibration leaves the gyro in </a:t>
            </a:r>
            <a:r>
              <a:rPr lang="en-US" dirty="0" err="1">
                <a:solidFill>
                  <a:srgbClr val="000000"/>
                </a:solidFill>
              </a:rPr>
              <a:t>rate+angle</a:t>
            </a:r>
            <a:r>
              <a:rPr lang="en-US" dirty="0">
                <a:solidFill>
                  <a:srgbClr val="000000"/>
                </a:solidFill>
              </a:rPr>
              <a:t> mode. This is useful for “N3” users if you use the rate output. </a:t>
            </a:r>
          </a:p>
        </p:txBody>
      </p:sp>
      <p:sp>
        <p:nvSpPr>
          <p:cNvPr id="7" name="TextBox 6"/>
          <p:cNvSpPr txBox="1"/>
          <p:nvPr/>
        </p:nvSpPr>
        <p:spPr>
          <a:xfrm>
            <a:off x="3400148" y="1856912"/>
            <a:ext cx="2130497" cy="1477328"/>
          </a:xfrm>
          <a:prstGeom prst="rect">
            <a:avLst/>
          </a:prstGeom>
          <a:solidFill>
            <a:srgbClr val="FFFF00"/>
          </a:solidFill>
        </p:spPr>
        <p:txBody>
          <a:bodyPr wrap="square" rtlCol="0">
            <a:spAutoFit/>
          </a:bodyPr>
          <a:lstStyle/>
          <a:p>
            <a:r>
              <a:rPr lang="en-US" dirty="0"/>
              <a:t>This version takes a little bit longer (4 vs. 3 seconds) than the Strategy 2 code in Intro to Gyro.</a:t>
            </a:r>
          </a:p>
        </p:txBody>
      </p:sp>
      <p:sp>
        <p:nvSpPr>
          <p:cNvPr id="9" name="TextBox 8"/>
          <p:cNvSpPr txBox="1"/>
          <p:nvPr/>
        </p:nvSpPr>
        <p:spPr>
          <a:xfrm>
            <a:off x="5836794" y="1856912"/>
            <a:ext cx="2875270" cy="4524315"/>
          </a:xfrm>
          <a:prstGeom prst="rect">
            <a:avLst/>
          </a:prstGeom>
          <a:solidFill>
            <a:srgbClr val="FF0000"/>
          </a:solidFill>
        </p:spPr>
        <p:txBody>
          <a:bodyPr wrap="square" rtlCol="0">
            <a:spAutoFit/>
          </a:bodyPr>
          <a:lstStyle/>
          <a:p>
            <a:r>
              <a:rPr lang="en-US" dirty="0">
                <a:solidFill>
                  <a:schemeClr val="bg1"/>
                </a:solidFill>
              </a:rPr>
              <a:t>Note for “N3” sensor users: in the rest of your program, you should only use the “rate + angle” modes of the gyro. Using the "angle" or “rate” mode will cause the gyro to recalibrate. Also, ***DO NOT*** use the gyro reset mode - this forces the gyro into angle mode which will cause a long 3 second recalibration. “N4” sensor users can change modes without causing a recalibration. Mode changes do “reset” the angle to 0.</a:t>
            </a:r>
          </a:p>
        </p:txBody>
      </p:sp>
      <p:pic>
        <p:nvPicPr>
          <p:cNvPr id="12" name="Picture 11"/>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199698" y="3475434"/>
            <a:ext cx="5528054" cy="2691367"/>
          </a:xfrm>
          <a:prstGeom prst="rect">
            <a:avLst/>
          </a:prstGeom>
        </p:spPr>
      </p:pic>
    </p:spTree>
    <p:extLst>
      <p:ext uri="{BB962C8B-B14F-4D97-AF65-F5344CB8AC3E}">
        <p14:creationId xmlns:p14="http://schemas.microsoft.com/office/powerpoint/2010/main" val="10098504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 2017 EV3Lessons.com, Last edit 12/21/2018</a:t>
            </a:r>
            <a:endParaRPr lang="en-US" dirty="0"/>
          </a:p>
        </p:txBody>
      </p:sp>
      <p:sp>
        <p:nvSpPr>
          <p:cNvPr id="4" name="Slide Number Placeholder 3"/>
          <p:cNvSpPr>
            <a:spLocks noGrp="1"/>
          </p:cNvSpPr>
          <p:nvPr>
            <p:ph type="sldNum" sz="quarter" idx="12"/>
          </p:nvPr>
        </p:nvSpPr>
        <p:spPr/>
        <p:txBody>
          <a:bodyPr/>
          <a:lstStyle/>
          <a:p>
            <a:fld id="{4382A7F7-08BF-4252-8141-63FB96055BBB}" type="slidenum">
              <a:rPr lang="en-US" smtClean="0"/>
              <a:t>12</a:t>
            </a:fld>
            <a:endParaRPr lang="en-US"/>
          </a:p>
        </p:txBody>
      </p:sp>
      <p:sp>
        <p:nvSpPr>
          <p:cNvPr id="5" name="Title 4"/>
          <p:cNvSpPr>
            <a:spLocks noGrp="1"/>
          </p:cNvSpPr>
          <p:nvPr>
            <p:ph type="title"/>
          </p:nvPr>
        </p:nvSpPr>
        <p:spPr/>
        <p:txBody>
          <a:bodyPr/>
          <a:lstStyle/>
          <a:p>
            <a:r>
              <a:rPr lang="en-US" dirty="0"/>
              <a:t>Recalibration Strategy 7</a:t>
            </a:r>
          </a:p>
        </p:txBody>
      </p:sp>
      <p:sp>
        <p:nvSpPr>
          <p:cNvPr id="7" name="TextBox 6"/>
          <p:cNvSpPr txBox="1"/>
          <p:nvPr/>
        </p:nvSpPr>
        <p:spPr>
          <a:xfrm>
            <a:off x="4371221" y="4164683"/>
            <a:ext cx="4242004" cy="2308324"/>
          </a:xfrm>
          <a:prstGeom prst="rect">
            <a:avLst/>
          </a:prstGeom>
          <a:solidFill>
            <a:srgbClr val="FF0000"/>
          </a:solidFill>
        </p:spPr>
        <p:txBody>
          <a:bodyPr wrap="square" rtlCol="0">
            <a:spAutoFit/>
          </a:bodyPr>
          <a:lstStyle/>
          <a:p>
            <a:r>
              <a:rPr lang="en-US" dirty="0">
                <a:solidFill>
                  <a:schemeClr val="bg1"/>
                </a:solidFill>
              </a:rPr>
              <a:t>Note for “N3” sensor users: in the rest of your program, you should only use the “angle” modes of the gyro. Using the “rate” or “rate and angle” mode will cause the gyro to recalibrate. “N4” sensor users can change modes without causing a recalibration. Mode changes do “reset” the angle to 0.</a:t>
            </a:r>
          </a:p>
        </p:txBody>
      </p:sp>
      <p:sp>
        <p:nvSpPr>
          <p:cNvPr id="8" name="TextBox 7"/>
          <p:cNvSpPr txBox="1"/>
          <p:nvPr/>
        </p:nvSpPr>
        <p:spPr>
          <a:xfrm>
            <a:off x="406925" y="4164682"/>
            <a:ext cx="3752120" cy="1754326"/>
          </a:xfrm>
          <a:prstGeom prst="rect">
            <a:avLst/>
          </a:prstGeom>
          <a:solidFill>
            <a:schemeClr val="accent2">
              <a:lumMod val="60000"/>
              <a:lumOff val="40000"/>
            </a:schemeClr>
          </a:solidFill>
        </p:spPr>
        <p:txBody>
          <a:bodyPr wrap="square" rtlCol="0">
            <a:spAutoFit/>
          </a:bodyPr>
          <a:lstStyle/>
          <a:p>
            <a:r>
              <a:rPr lang="en-US" dirty="0"/>
              <a:t>This version of the calibration leaves the gyro in angle mode. This is probably the most common way to use the gyro. This code takes about 4 sec to run (vs. 0.1 sec for the Strategy 3 code in Intro to Gyro)</a:t>
            </a:r>
          </a:p>
        </p:txBody>
      </p:sp>
      <p:pic>
        <p:nvPicPr>
          <p:cNvPr id="10" name="Picture 9"/>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1346894"/>
            <a:ext cx="9144000" cy="2753398"/>
          </a:xfrm>
          <a:prstGeom prst="rect">
            <a:avLst/>
          </a:prstGeom>
        </p:spPr>
      </p:pic>
    </p:spTree>
    <p:extLst>
      <p:ext uri="{BB962C8B-B14F-4D97-AF65-F5344CB8AC3E}">
        <p14:creationId xmlns:p14="http://schemas.microsoft.com/office/powerpoint/2010/main" val="2239679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 2017 EV3Lessons.com, Last edit 12/21/2018</a:t>
            </a:r>
          </a:p>
        </p:txBody>
      </p:sp>
      <p:sp>
        <p:nvSpPr>
          <p:cNvPr id="4" name="Slide Number Placeholder 3"/>
          <p:cNvSpPr>
            <a:spLocks noGrp="1"/>
          </p:cNvSpPr>
          <p:nvPr>
            <p:ph type="sldNum" sz="quarter" idx="12"/>
          </p:nvPr>
        </p:nvSpPr>
        <p:spPr/>
        <p:txBody>
          <a:bodyPr/>
          <a:lstStyle/>
          <a:p>
            <a:fld id="{4382A7F7-08BF-4252-8141-63FB96055BBB}" type="slidenum">
              <a:rPr lang="en-US" smtClean="0"/>
              <a:t>13</a:t>
            </a:fld>
            <a:endParaRPr lang="en-US"/>
          </a:p>
        </p:txBody>
      </p:sp>
      <p:sp>
        <p:nvSpPr>
          <p:cNvPr id="5" name="Title 4"/>
          <p:cNvSpPr>
            <a:spLocks noGrp="1"/>
          </p:cNvSpPr>
          <p:nvPr>
            <p:ph type="title"/>
          </p:nvPr>
        </p:nvSpPr>
        <p:spPr/>
        <p:txBody>
          <a:bodyPr/>
          <a:lstStyle/>
          <a:p>
            <a:r>
              <a:rPr lang="en-US" dirty="0"/>
              <a:t>Recalibration Strategy 8</a:t>
            </a:r>
          </a:p>
        </p:txBody>
      </p:sp>
      <p:sp>
        <p:nvSpPr>
          <p:cNvPr id="7" name="TextBox 6"/>
          <p:cNvSpPr txBox="1"/>
          <p:nvPr/>
        </p:nvSpPr>
        <p:spPr>
          <a:xfrm>
            <a:off x="2787445" y="4144299"/>
            <a:ext cx="6149636" cy="2031325"/>
          </a:xfrm>
          <a:prstGeom prst="rect">
            <a:avLst/>
          </a:prstGeom>
          <a:solidFill>
            <a:srgbClr val="FF0000"/>
          </a:solidFill>
        </p:spPr>
        <p:txBody>
          <a:bodyPr wrap="square" rtlCol="0">
            <a:spAutoFit/>
          </a:bodyPr>
          <a:lstStyle/>
          <a:p>
            <a:r>
              <a:rPr lang="en-US" dirty="0">
                <a:solidFill>
                  <a:schemeClr val="bg1"/>
                </a:solidFill>
              </a:rPr>
              <a:t>Note for “N3” sensor users: in the rest of your program, you should only use the “rate + angle” modes of the gyro. Using the "angle" or “rate” mode will cause the gyro to recalibrate. Also, ***DO NOT*** use the gyro reset - this forces the gyro into angle mode which will cause a long 3 second recalibration. “N4” sensor users can change modes without causing a recalibration. Mode changes do “reset” the angle to 0.</a:t>
            </a:r>
          </a:p>
        </p:txBody>
      </p:sp>
      <p:sp>
        <p:nvSpPr>
          <p:cNvPr id="8" name="TextBox 7"/>
          <p:cNvSpPr txBox="1"/>
          <p:nvPr/>
        </p:nvSpPr>
        <p:spPr>
          <a:xfrm>
            <a:off x="284163" y="4149661"/>
            <a:ext cx="2326302" cy="1754326"/>
          </a:xfrm>
          <a:prstGeom prst="rect">
            <a:avLst/>
          </a:prstGeom>
          <a:solidFill>
            <a:schemeClr val="accent2">
              <a:lumMod val="60000"/>
              <a:lumOff val="40000"/>
            </a:schemeClr>
          </a:solidFill>
        </p:spPr>
        <p:txBody>
          <a:bodyPr wrap="square" rtlCol="0">
            <a:spAutoFit/>
          </a:bodyPr>
          <a:lstStyle/>
          <a:p>
            <a:r>
              <a:rPr lang="en-US" dirty="0">
                <a:solidFill>
                  <a:srgbClr val="000000"/>
                </a:solidFill>
              </a:rPr>
              <a:t>This version of the calibration leaves the gyro in </a:t>
            </a:r>
            <a:r>
              <a:rPr lang="en-US" dirty="0" err="1">
                <a:solidFill>
                  <a:srgbClr val="000000"/>
                </a:solidFill>
              </a:rPr>
              <a:t>rate+angle</a:t>
            </a:r>
            <a:r>
              <a:rPr lang="en-US" dirty="0">
                <a:solidFill>
                  <a:srgbClr val="000000"/>
                </a:solidFill>
              </a:rPr>
              <a:t> mode. This is useful for “N3” users if you use the rate output. </a:t>
            </a:r>
          </a:p>
        </p:txBody>
      </p:sp>
      <p:pic>
        <p:nvPicPr>
          <p:cNvPr id="10" name="Picture 9"/>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 y="1306034"/>
            <a:ext cx="9144000" cy="2506841"/>
          </a:xfrm>
          <a:prstGeom prst="rect">
            <a:avLst/>
          </a:prstGeom>
        </p:spPr>
      </p:pic>
    </p:spTree>
    <p:extLst>
      <p:ext uri="{BB962C8B-B14F-4D97-AF65-F5344CB8AC3E}">
        <p14:creationId xmlns:p14="http://schemas.microsoft.com/office/powerpoint/2010/main" val="17228291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84163" y="1818870"/>
            <a:ext cx="8470954" cy="4618162"/>
          </a:xfrm>
        </p:spPr>
        <p:txBody>
          <a:bodyPr>
            <a:normAutofit fontScale="92500" lnSpcReduction="10000"/>
          </a:bodyPr>
          <a:lstStyle/>
          <a:p>
            <a:r>
              <a:rPr lang="en-US" dirty="0"/>
              <a:t>The new gyro calibration strategies in this lesson work for either the N2-N3 or N4-N8 sensors </a:t>
            </a:r>
          </a:p>
          <a:p>
            <a:r>
              <a:rPr lang="en-US" dirty="0"/>
              <a:t>Note that all the new recalibrations take about 3-4 seconds. This is significantly more than the previous strategy 1 and 3 (in the Intro to Gyro lesson) which left the gyro in angle reading mode (0.1 sec vs. 3-4 secs)</a:t>
            </a:r>
          </a:p>
          <a:p>
            <a:pPr lvl="1"/>
            <a:r>
              <a:rPr lang="en-US" dirty="0"/>
              <a:t>Therefore, if you have older N2 and N3 gyros, you might want to use the old code that took less time to recalibrate.</a:t>
            </a:r>
          </a:p>
          <a:p>
            <a:r>
              <a:rPr lang="en-US" dirty="0"/>
              <a:t>The newer N4-N8 sensors allow you to use different gyro modes inside a program without causing a recalibration.</a:t>
            </a:r>
          </a:p>
          <a:p>
            <a:r>
              <a:rPr lang="en-US" i="1" dirty="0">
                <a:solidFill>
                  <a:srgbClr val="FF0000"/>
                </a:solidFill>
              </a:rPr>
              <a:t>Conclusion: </a:t>
            </a:r>
            <a:r>
              <a:rPr lang="en-US" i="1" dirty="0"/>
              <a:t>There was a hardware change between the N3 and N4 gyros. The older gyros likely use </a:t>
            </a:r>
            <a:r>
              <a:rPr lang="hu-HU" dirty="0"/>
              <a:t>ISZ-655 (a </a:t>
            </a:r>
            <a:r>
              <a:rPr lang="hu-HU" dirty="0" err="1"/>
              <a:t>single</a:t>
            </a:r>
            <a:r>
              <a:rPr lang="hu-HU" dirty="0"/>
              <a:t> </a:t>
            </a:r>
            <a:r>
              <a:rPr lang="hu-HU" dirty="0" err="1"/>
              <a:t>axis</a:t>
            </a:r>
            <a:r>
              <a:rPr lang="hu-HU" dirty="0"/>
              <a:t> </a:t>
            </a:r>
            <a:r>
              <a:rPr lang="hu-HU" dirty="0" err="1"/>
              <a:t>gyro</a:t>
            </a:r>
            <a:r>
              <a:rPr lang="hu-HU" dirty="0"/>
              <a:t> chip).</a:t>
            </a:r>
            <a:endParaRPr lang="en-US" i="1" dirty="0"/>
          </a:p>
        </p:txBody>
      </p:sp>
      <p:sp>
        <p:nvSpPr>
          <p:cNvPr id="3" name="Footer Placeholder 2"/>
          <p:cNvSpPr>
            <a:spLocks noGrp="1"/>
          </p:cNvSpPr>
          <p:nvPr>
            <p:ph type="ftr" sz="quarter" idx="11"/>
          </p:nvPr>
        </p:nvSpPr>
        <p:spPr/>
        <p:txBody>
          <a:bodyPr/>
          <a:lstStyle/>
          <a:p>
            <a:r>
              <a:rPr lang="en-US"/>
              <a:t>© 2017 EV3Lessons.com, Last edit 12/21/2018</a:t>
            </a:r>
          </a:p>
        </p:txBody>
      </p:sp>
      <p:sp>
        <p:nvSpPr>
          <p:cNvPr id="4" name="Slide Number Placeholder 3"/>
          <p:cNvSpPr>
            <a:spLocks noGrp="1"/>
          </p:cNvSpPr>
          <p:nvPr>
            <p:ph type="sldNum" sz="quarter" idx="12"/>
          </p:nvPr>
        </p:nvSpPr>
        <p:spPr/>
        <p:txBody>
          <a:bodyPr/>
          <a:lstStyle/>
          <a:p>
            <a:fld id="{4382A7F7-08BF-4252-8141-63FB96055BBB}" type="slidenum">
              <a:rPr lang="en-US" smtClean="0"/>
              <a:t>14</a:t>
            </a:fld>
            <a:endParaRPr lang="en-US"/>
          </a:p>
        </p:txBody>
      </p:sp>
      <p:sp>
        <p:nvSpPr>
          <p:cNvPr id="5" name="Title 4"/>
          <p:cNvSpPr>
            <a:spLocks noGrp="1"/>
          </p:cNvSpPr>
          <p:nvPr>
            <p:ph type="title"/>
          </p:nvPr>
        </p:nvSpPr>
        <p:spPr/>
        <p:txBody>
          <a:bodyPr/>
          <a:lstStyle/>
          <a:p>
            <a:r>
              <a:rPr lang="en-US" dirty="0"/>
              <a:t>Discussion</a:t>
            </a:r>
          </a:p>
        </p:txBody>
      </p:sp>
    </p:spTree>
    <p:extLst>
      <p:ext uri="{BB962C8B-B14F-4D97-AF65-F5344CB8AC3E}">
        <p14:creationId xmlns:p14="http://schemas.microsoft.com/office/powerpoint/2010/main" val="15245257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96335" y="1480725"/>
            <a:ext cx="6945021" cy="4709868"/>
          </a:xfrm>
        </p:spPr>
        <p:txBody>
          <a:bodyPr>
            <a:noAutofit/>
          </a:bodyPr>
          <a:lstStyle/>
          <a:p>
            <a:r>
              <a:rPr lang="en-US" sz="1800" dirty="0"/>
              <a:t>Thanks to the community sending in all the codes on the gyro sensors, it does appear that there is a date code on every gyro sensor. </a:t>
            </a:r>
            <a:br>
              <a:rPr lang="en-US" sz="1800" dirty="0"/>
            </a:br>
            <a:r>
              <a:rPr lang="en-US" sz="1800" dirty="0">
                <a:solidFill>
                  <a:srgbClr val="0070C0"/>
                </a:solidFill>
              </a:rPr>
              <a:t>45</a:t>
            </a:r>
            <a:r>
              <a:rPr lang="en-US" sz="1800" dirty="0"/>
              <a:t>N</a:t>
            </a:r>
            <a:r>
              <a:rPr lang="en-US" sz="1800" dirty="0">
                <a:solidFill>
                  <a:srgbClr val="FF0000"/>
                </a:solidFill>
              </a:rPr>
              <a:t>5</a:t>
            </a:r>
            <a:r>
              <a:rPr lang="en-US" sz="1800" dirty="0"/>
              <a:t> = [Week][Factory/Electronics][Year] = Week 45, N, 2015</a:t>
            </a:r>
          </a:p>
          <a:p>
            <a:r>
              <a:rPr lang="en-US" sz="1800" dirty="0"/>
              <a:t>By running EV3Dev, David </a:t>
            </a:r>
            <a:r>
              <a:rPr lang="en-US" sz="1800" dirty="0" err="1"/>
              <a:t>Lechner</a:t>
            </a:r>
            <a:r>
              <a:rPr lang="en-US" sz="1800" dirty="0"/>
              <a:t>, was able to identify that newer sensors have some additional secret modes enabled by the new hardware inside the sensor. The newer sensors have a dual-axis gyro chip so it can measure angle and rate about a second axis (parallel to the cable)</a:t>
            </a:r>
          </a:p>
          <a:p>
            <a:r>
              <a:rPr lang="en-US" sz="1800" dirty="0"/>
              <a:t>Note: These modes are </a:t>
            </a:r>
            <a:r>
              <a:rPr lang="en-US" sz="1800" i="1" dirty="0"/>
              <a:t>not accessible</a:t>
            </a:r>
            <a:r>
              <a:rPr lang="en-US" sz="1800" dirty="0"/>
              <a:t> through the standard EV3-G Gyro block even if you own the newer gyro sensors. The modes are referred to as "TILT-ANG" and "TILT-RATE” in the sensor itself. </a:t>
            </a:r>
          </a:p>
          <a:p>
            <a:pPr lvl="1"/>
            <a:r>
              <a:rPr lang="en-US" sz="1600" dirty="0"/>
              <a:t>Watch </a:t>
            </a:r>
            <a:r>
              <a:rPr lang="en-US" sz="1600" dirty="0">
                <a:hlinkClick r:id="rId3"/>
              </a:rPr>
              <a:t>https://youtu.be/KjlT0BUJr-w</a:t>
            </a:r>
            <a:r>
              <a:rPr lang="en-US" sz="1600" dirty="0"/>
              <a:t> for how David </a:t>
            </a:r>
            <a:r>
              <a:rPr lang="en-US" sz="1600" dirty="0" err="1"/>
              <a:t>Lechner</a:t>
            </a:r>
            <a:r>
              <a:rPr lang="en-US" sz="1600" dirty="0"/>
              <a:t> discovered the different modes.</a:t>
            </a:r>
          </a:p>
        </p:txBody>
      </p:sp>
      <p:sp>
        <p:nvSpPr>
          <p:cNvPr id="3" name="Footer Placeholder 2"/>
          <p:cNvSpPr>
            <a:spLocks noGrp="1"/>
          </p:cNvSpPr>
          <p:nvPr>
            <p:ph type="ftr" sz="quarter" idx="11"/>
          </p:nvPr>
        </p:nvSpPr>
        <p:spPr/>
        <p:txBody>
          <a:bodyPr/>
          <a:lstStyle/>
          <a:p>
            <a:r>
              <a:rPr lang="en-US"/>
              <a:t>© 2017 EV3Lessons.com, Last edit 12/21/2018</a:t>
            </a:r>
            <a:endParaRPr lang="en-US" dirty="0"/>
          </a:p>
        </p:txBody>
      </p:sp>
      <p:sp>
        <p:nvSpPr>
          <p:cNvPr id="4" name="Slide Number Placeholder 3"/>
          <p:cNvSpPr>
            <a:spLocks noGrp="1"/>
          </p:cNvSpPr>
          <p:nvPr>
            <p:ph type="sldNum" sz="quarter" idx="12"/>
          </p:nvPr>
        </p:nvSpPr>
        <p:spPr/>
        <p:txBody>
          <a:bodyPr/>
          <a:lstStyle/>
          <a:p>
            <a:fld id="{4382A7F7-08BF-4252-8141-63FB96055BBB}" type="slidenum">
              <a:rPr lang="en-US" smtClean="0"/>
              <a:t>15</a:t>
            </a:fld>
            <a:endParaRPr lang="en-US"/>
          </a:p>
        </p:txBody>
      </p:sp>
      <p:sp>
        <p:nvSpPr>
          <p:cNvPr id="5" name="Title 4"/>
          <p:cNvSpPr>
            <a:spLocks noGrp="1"/>
          </p:cNvSpPr>
          <p:nvPr>
            <p:ph type="title"/>
          </p:nvPr>
        </p:nvSpPr>
        <p:spPr/>
        <p:txBody>
          <a:bodyPr/>
          <a:lstStyle/>
          <a:p>
            <a:r>
              <a:rPr lang="en-US" dirty="0"/>
              <a:t>What is Going On?</a:t>
            </a:r>
          </a:p>
        </p:txBody>
      </p:sp>
      <p:sp>
        <p:nvSpPr>
          <p:cNvPr id="7" name="TextBox 6"/>
          <p:cNvSpPr txBox="1"/>
          <p:nvPr/>
        </p:nvSpPr>
        <p:spPr>
          <a:xfrm>
            <a:off x="199698" y="6307155"/>
            <a:ext cx="8725475" cy="261610"/>
          </a:xfrm>
          <a:prstGeom prst="rect">
            <a:avLst/>
          </a:prstGeom>
          <a:noFill/>
        </p:spPr>
        <p:txBody>
          <a:bodyPr wrap="square" rtlCol="0">
            <a:spAutoFit/>
          </a:bodyPr>
          <a:lstStyle/>
          <a:p>
            <a:r>
              <a:rPr lang="en-US" sz="1100" dirty="0"/>
              <a:t>Credit: This information on this slide was provided by David </a:t>
            </a:r>
            <a:r>
              <a:rPr lang="en-US" sz="1100" dirty="0" err="1"/>
              <a:t>Lechner</a:t>
            </a:r>
            <a:r>
              <a:rPr lang="en-US" sz="1100" dirty="0"/>
              <a:t> and Jorge Pereira </a:t>
            </a:r>
          </a:p>
        </p:txBody>
      </p:sp>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41356" y="3666030"/>
            <a:ext cx="1884129" cy="1413097"/>
          </a:xfrm>
          <a:prstGeom prst="rect">
            <a:avLst/>
          </a:prstGeom>
        </p:spPr>
      </p:pic>
      <p:pic>
        <p:nvPicPr>
          <p:cNvPr id="13" name="Picture 12"/>
          <p:cNvPicPr>
            <a:picLocks noChangeAspect="1"/>
          </p:cNvPicPr>
          <p:nvPr/>
        </p:nvPicPr>
        <p:blipFill>
          <a:blip r:embed="rId5"/>
          <a:stretch>
            <a:fillRect/>
          </a:stretch>
        </p:blipFill>
        <p:spPr>
          <a:xfrm>
            <a:off x="7444465" y="2059736"/>
            <a:ext cx="1168760" cy="1168760"/>
          </a:xfrm>
          <a:prstGeom prst="rect">
            <a:avLst/>
          </a:prstGeom>
        </p:spPr>
      </p:pic>
    </p:spTree>
    <p:extLst>
      <p:ext uri="{BB962C8B-B14F-4D97-AF65-F5344CB8AC3E}">
        <p14:creationId xmlns:p14="http://schemas.microsoft.com/office/powerpoint/2010/main" val="6622268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96336" y="1480725"/>
            <a:ext cx="6477734" cy="4307294"/>
          </a:xfrm>
        </p:spPr>
        <p:txBody>
          <a:bodyPr>
            <a:noAutofit/>
          </a:bodyPr>
          <a:lstStyle/>
          <a:p>
            <a:r>
              <a:rPr lang="en-US" sz="1800" dirty="0"/>
              <a:t>Lechner believes that with N4, N5, N6, N7 and N8 sensors, since there are new (hidden) modes that measure rotation around a different axis, the sensor no longer resets when switching modes from angle to rate. </a:t>
            </a:r>
          </a:p>
          <a:p>
            <a:r>
              <a:rPr lang="en-US" sz="1800" dirty="0"/>
              <a:t>The IR Sensor Block works in our solution code because it forces the sensor communication to timeout and causes the sensor to reset. This is because the LEGO firmware handles the IR sensor differently (longer timeout).</a:t>
            </a:r>
          </a:p>
        </p:txBody>
      </p:sp>
      <p:sp>
        <p:nvSpPr>
          <p:cNvPr id="3" name="Footer Placeholder 2"/>
          <p:cNvSpPr>
            <a:spLocks noGrp="1"/>
          </p:cNvSpPr>
          <p:nvPr>
            <p:ph type="ftr" sz="quarter" idx="11"/>
          </p:nvPr>
        </p:nvSpPr>
        <p:spPr/>
        <p:txBody>
          <a:bodyPr/>
          <a:lstStyle/>
          <a:p>
            <a:r>
              <a:rPr lang="en-US"/>
              <a:t>© 2017 EV3Lessons.com, Last edit 12/21/2018</a:t>
            </a:r>
            <a:endParaRPr lang="en-US" dirty="0"/>
          </a:p>
        </p:txBody>
      </p:sp>
      <p:sp>
        <p:nvSpPr>
          <p:cNvPr id="4" name="Slide Number Placeholder 3"/>
          <p:cNvSpPr>
            <a:spLocks noGrp="1"/>
          </p:cNvSpPr>
          <p:nvPr>
            <p:ph type="sldNum" sz="quarter" idx="12"/>
          </p:nvPr>
        </p:nvSpPr>
        <p:spPr/>
        <p:txBody>
          <a:bodyPr/>
          <a:lstStyle/>
          <a:p>
            <a:fld id="{4382A7F7-08BF-4252-8141-63FB96055BBB}" type="slidenum">
              <a:rPr lang="en-US" smtClean="0"/>
              <a:t>16</a:t>
            </a:fld>
            <a:endParaRPr lang="en-US"/>
          </a:p>
        </p:txBody>
      </p:sp>
      <p:sp>
        <p:nvSpPr>
          <p:cNvPr id="5" name="Title 4"/>
          <p:cNvSpPr>
            <a:spLocks noGrp="1"/>
          </p:cNvSpPr>
          <p:nvPr>
            <p:ph type="title"/>
          </p:nvPr>
        </p:nvSpPr>
        <p:spPr/>
        <p:txBody>
          <a:bodyPr/>
          <a:lstStyle/>
          <a:p>
            <a:r>
              <a:rPr lang="en-US" dirty="0"/>
              <a:t>What Does This Mean for Calibration?</a:t>
            </a:r>
          </a:p>
        </p:txBody>
      </p:sp>
      <p:sp>
        <p:nvSpPr>
          <p:cNvPr id="7" name="TextBox 6"/>
          <p:cNvSpPr txBox="1"/>
          <p:nvPr/>
        </p:nvSpPr>
        <p:spPr>
          <a:xfrm>
            <a:off x="199698" y="6307155"/>
            <a:ext cx="8725475" cy="261610"/>
          </a:xfrm>
          <a:prstGeom prst="rect">
            <a:avLst/>
          </a:prstGeom>
          <a:noFill/>
        </p:spPr>
        <p:txBody>
          <a:bodyPr wrap="square" rtlCol="0">
            <a:spAutoFit/>
          </a:bodyPr>
          <a:lstStyle/>
          <a:p>
            <a:r>
              <a:rPr lang="en-US" sz="1100" dirty="0"/>
              <a:t>Credit: This information on this slide was provided by David </a:t>
            </a:r>
            <a:r>
              <a:rPr lang="en-US" sz="1100" dirty="0" err="1"/>
              <a:t>Lechner</a:t>
            </a:r>
            <a:r>
              <a:rPr lang="en-US" sz="1100" dirty="0"/>
              <a:t> and Jorge Pereira </a:t>
            </a:r>
          </a:p>
        </p:txBody>
      </p:sp>
      <p:pic>
        <p:nvPicPr>
          <p:cNvPr id="9" name="Picture 8"/>
          <p:cNvPicPr>
            <a:picLocks noChangeAspect="1"/>
          </p:cNvPicPr>
          <p:nvPr/>
        </p:nvPicPr>
        <p:blipFill>
          <a:blip r:embed="rId3"/>
          <a:stretch>
            <a:fillRect/>
          </a:stretch>
        </p:blipFill>
        <p:spPr>
          <a:xfrm>
            <a:off x="7144719" y="2246368"/>
            <a:ext cx="1780454" cy="1780454"/>
          </a:xfrm>
          <a:prstGeom prst="rect">
            <a:avLst/>
          </a:prstGeom>
        </p:spPr>
      </p:pic>
    </p:spTree>
    <p:extLst>
      <p:ext uri="{BB962C8B-B14F-4D97-AF65-F5344CB8AC3E}">
        <p14:creationId xmlns:p14="http://schemas.microsoft.com/office/powerpoint/2010/main" val="361035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84163" y="1818870"/>
            <a:ext cx="8574087" cy="2877116"/>
          </a:xfrm>
        </p:spPr>
        <p:txBody>
          <a:bodyPr/>
          <a:lstStyle/>
          <a:p>
            <a:r>
              <a:rPr lang="en-US" dirty="0"/>
              <a:t>This tutorial was written by Sanjay Seshan and Arvind Seshan </a:t>
            </a:r>
          </a:p>
          <a:p>
            <a:r>
              <a:rPr lang="en-US" dirty="0"/>
              <a:t>More lessons at </a:t>
            </a:r>
            <a:r>
              <a:rPr lang="en-US" dirty="0">
                <a:hlinkClick r:id="rId3"/>
              </a:rPr>
              <a:t>www.ev3lessons.com</a:t>
            </a:r>
            <a:endParaRPr lang="en-US" dirty="0"/>
          </a:p>
          <a:p>
            <a:r>
              <a:rPr lang="en-US" dirty="0"/>
              <a:t>Thank you to Mr. Sam Last for first reporting this issue to us.</a:t>
            </a:r>
          </a:p>
          <a:p>
            <a:r>
              <a:rPr lang="en-US" dirty="0"/>
              <a:t>Thank you to David </a:t>
            </a:r>
            <a:r>
              <a:rPr lang="en-US" dirty="0" err="1"/>
              <a:t>Lechner</a:t>
            </a:r>
            <a:r>
              <a:rPr lang="en-US" dirty="0"/>
              <a:t> for investigating and discovering the hidden modes of the newer sensor.</a:t>
            </a:r>
          </a:p>
        </p:txBody>
      </p:sp>
      <p:sp>
        <p:nvSpPr>
          <p:cNvPr id="4" name="Footer Placeholder 3"/>
          <p:cNvSpPr>
            <a:spLocks noGrp="1"/>
          </p:cNvSpPr>
          <p:nvPr>
            <p:ph type="ftr" sz="quarter" idx="11"/>
          </p:nvPr>
        </p:nvSpPr>
        <p:spPr/>
        <p:txBody>
          <a:bodyPr/>
          <a:lstStyle/>
          <a:p>
            <a:r>
              <a:rPr lang="en-US"/>
              <a:t>© 2017 EV3Lessons.com, Last edit 12/21/2018</a:t>
            </a:r>
          </a:p>
        </p:txBody>
      </p:sp>
      <p:sp>
        <p:nvSpPr>
          <p:cNvPr id="2" name="Title 1"/>
          <p:cNvSpPr>
            <a:spLocks noGrp="1"/>
          </p:cNvSpPr>
          <p:nvPr>
            <p:ph type="title"/>
          </p:nvPr>
        </p:nvSpPr>
        <p:spPr/>
        <p:txBody>
          <a:bodyPr/>
          <a:lstStyle/>
          <a:p>
            <a:r>
              <a:rPr lang="en-US"/>
              <a:t>Credits</a:t>
            </a:r>
            <a:endParaRPr lang="en-US" dirty="0"/>
          </a:p>
        </p:txBody>
      </p:sp>
      <p:sp>
        <p:nvSpPr>
          <p:cNvPr id="5" name="Rectangle 1"/>
          <p:cNvSpPr>
            <a:spLocks noChangeArrowheads="1"/>
          </p:cNvSpPr>
          <p:nvPr/>
        </p:nvSpPr>
        <p:spPr bwMode="auto">
          <a:xfrm>
            <a:off x="457199" y="5391957"/>
            <a:ext cx="7913347" cy="923330"/>
          </a:xfrm>
          <a:prstGeom prst="rect">
            <a:avLst/>
          </a:prstGeom>
          <a:solidFill>
            <a:srgbClr val="F5F5F5"/>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rgbClr val="4374B7"/>
                </a:solidFill>
                <a:effectLst/>
                <a:latin typeface="Helvetica Neue"/>
              </a:rPr>
              <a:t>                         </a:t>
            </a:r>
            <a:br>
              <a:rPr kumimoji="0" lang="en-US" altLang="en-US" sz="1600" b="0" i="0" u="none" strike="noStrike" cap="none" normalizeH="0" baseline="0" dirty="0">
                <a:ln>
                  <a:noFill/>
                </a:ln>
                <a:solidFill>
                  <a:schemeClr val="tx1"/>
                </a:solidFill>
                <a:effectLst/>
              </a:rPr>
            </a:br>
            <a:r>
              <a:rPr kumimoji="0" lang="en-US" altLang="en-US" sz="2000" b="0" i="0" u="none" strike="noStrike" cap="none" normalizeH="0" baseline="0" dirty="0">
                <a:ln>
                  <a:noFill/>
                </a:ln>
                <a:solidFill>
                  <a:srgbClr val="000000"/>
                </a:solidFill>
                <a:effectLst/>
                <a:latin typeface="Helvetica Neue"/>
              </a:rPr>
              <a:t>This work is licensed under a </a:t>
            </a:r>
            <a:r>
              <a:rPr kumimoji="0" lang="en-US" altLang="en-US" sz="2000" b="0" i="0" u="none" strike="noStrike" cap="none" normalizeH="0" baseline="0" dirty="0">
                <a:ln>
                  <a:noFill/>
                </a:ln>
                <a:solidFill>
                  <a:srgbClr val="4374B7"/>
                </a:solidFill>
                <a:effectLst/>
                <a:latin typeface="Helvetica Neue"/>
                <a:hlinkClick r:id="rId4"/>
              </a:rPr>
              <a:t>Creative Commons Attribution-</a:t>
            </a:r>
            <a:r>
              <a:rPr kumimoji="0" lang="en-US" altLang="en-US" sz="2000" b="0" i="0" u="none" strike="noStrike" cap="none" normalizeH="0" baseline="0" dirty="0" err="1">
                <a:ln>
                  <a:noFill/>
                </a:ln>
                <a:solidFill>
                  <a:srgbClr val="4374B7"/>
                </a:solidFill>
                <a:effectLst/>
                <a:latin typeface="Helvetica Neue"/>
                <a:hlinkClick r:id="rId4"/>
              </a:rPr>
              <a:t>NonCommercial</a:t>
            </a:r>
            <a:r>
              <a:rPr kumimoji="0" lang="en-US" altLang="en-US" sz="2000" b="0" i="0" u="none" strike="noStrike" cap="none" normalizeH="0" baseline="0" dirty="0">
                <a:ln>
                  <a:noFill/>
                </a:ln>
                <a:solidFill>
                  <a:srgbClr val="4374B7"/>
                </a:solidFill>
                <a:effectLst/>
                <a:latin typeface="Helvetica Neue"/>
                <a:hlinkClick r:id="rId4"/>
              </a:rPr>
              <a:t>-</a:t>
            </a:r>
            <a:r>
              <a:rPr kumimoji="0" lang="en-US" altLang="en-US" sz="2000" b="0" i="0" u="none" strike="noStrike" cap="none" normalizeH="0" baseline="0" dirty="0" err="1">
                <a:ln>
                  <a:noFill/>
                </a:ln>
                <a:solidFill>
                  <a:srgbClr val="4374B7"/>
                </a:solidFill>
                <a:effectLst/>
                <a:latin typeface="Helvetica Neue"/>
                <a:hlinkClick r:id="rId4"/>
              </a:rPr>
              <a:t>ShareAlike</a:t>
            </a:r>
            <a:r>
              <a:rPr kumimoji="0" lang="en-US" altLang="en-US" sz="2000" b="0" i="0" u="none" strike="noStrike" cap="none" normalizeH="0" baseline="0" dirty="0">
                <a:ln>
                  <a:noFill/>
                </a:ln>
                <a:solidFill>
                  <a:srgbClr val="4374B7"/>
                </a:solidFill>
                <a:effectLst/>
                <a:latin typeface="Helvetica Neue"/>
                <a:hlinkClick r:id="rId4"/>
              </a:rPr>
              <a:t> 4.0 International License</a:t>
            </a:r>
            <a:r>
              <a:rPr kumimoji="0" lang="en-US" altLang="en-US" sz="2000" b="0" i="0" u="none" strike="noStrike" cap="none" normalizeH="0" baseline="0" dirty="0">
                <a:ln>
                  <a:noFill/>
                </a:ln>
                <a:solidFill>
                  <a:srgbClr val="000000"/>
                </a:solidFill>
                <a:effectLst/>
                <a:latin typeface="Helvetica Neue"/>
              </a:rPr>
              <a:t>.</a:t>
            </a:r>
            <a:r>
              <a:rPr kumimoji="0" lang="en-US" altLang="en-US" sz="1600" b="0" i="0" u="none" strike="noStrike" cap="none" normalizeH="0" baseline="0" dirty="0">
                <a:ln>
                  <a:noFill/>
                </a:ln>
                <a:solidFill>
                  <a:schemeClr val="tx1"/>
                </a:solidFill>
                <a:effectLst/>
              </a:rPr>
              <a:t> </a:t>
            </a:r>
            <a:endParaRPr kumimoji="0" lang="en-US" altLang="en-US" sz="2000" b="0" i="0" u="none" strike="noStrike" cap="none" normalizeH="0" baseline="0" dirty="0">
              <a:ln>
                <a:noFill/>
              </a:ln>
              <a:solidFill>
                <a:srgbClr val="4374B7"/>
              </a:solidFill>
              <a:effectLst/>
              <a:latin typeface="Helvetica Neue"/>
            </a:endParaRPr>
          </a:p>
        </p:txBody>
      </p:sp>
      <p:pic>
        <p:nvPicPr>
          <p:cNvPr id="6" name="Picture 2" descr="Creative Commons License">
            <a:hlinkClick r:id="rId4"/>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3812487" y="4695986"/>
            <a:ext cx="2161449" cy="761422"/>
          </a:xfrm>
          <a:prstGeom prst="rect">
            <a:avLst/>
          </a:prstGeom>
          <a:noFill/>
          <a:extLst>
            <a:ext uri="{909E8E84-426E-40dd-AFC4-6F175D3DCCD1}">
              <a14:hiddenFill xmlns:a14="http://schemas.microsoft.com/office/drawing/2010/main" xmlns="">
                <a:solidFill>
                  <a:srgbClr val="FFFFFF"/>
                </a:solidFill>
              </a14:hiddenFill>
            </a:ext>
          </a:extLst>
        </p:spPr>
      </p:pic>
      <p:sp>
        <p:nvSpPr>
          <p:cNvPr id="7" name="Slide Number Placeholder 6"/>
          <p:cNvSpPr>
            <a:spLocks noGrp="1"/>
          </p:cNvSpPr>
          <p:nvPr>
            <p:ph type="sldNum" sz="quarter" idx="12"/>
          </p:nvPr>
        </p:nvSpPr>
        <p:spPr/>
        <p:txBody>
          <a:bodyPr/>
          <a:lstStyle/>
          <a:p>
            <a:fld id="{4382A7F7-08BF-4252-8141-63FB96055BBB}" type="slidenum">
              <a:rPr lang="en-US" smtClean="0"/>
              <a:t>17</a:t>
            </a:fld>
            <a:endParaRPr lang="en-US"/>
          </a:p>
        </p:txBody>
      </p:sp>
    </p:spTree>
    <p:extLst>
      <p:ext uri="{BB962C8B-B14F-4D97-AF65-F5344CB8AC3E}">
        <p14:creationId xmlns:p14="http://schemas.microsoft.com/office/powerpoint/2010/main" val="42611100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a:normAutofit/>
          </a:bodyPr>
          <a:lstStyle/>
          <a:p>
            <a:pPr marL="457200" indent="-457200">
              <a:buFont typeface="+mj-lt"/>
              <a:buAutoNum type="arabicPeriod"/>
            </a:pPr>
            <a:r>
              <a:rPr lang="en-US" dirty="0"/>
              <a:t>Learn about how older and newer generations of gyro sensors effect the calibration process </a:t>
            </a:r>
          </a:p>
          <a:p>
            <a:pPr marL="457200" indent="-457200">
              <a:buFont typeface="+mj-lt"/>
              <a:buAutoNum type="arabicPeriod"/>
            </a:pPr>
            <a:r>
              <a:rPr lang="en-US" dirty="0"/>
              <a:t>Learn how to how to deal with gyro drift with this updated information about the gyro sensor.</a:t>
            </a:r>
          </a:p>
          <a:p>
            <a:pPr marL="0" indent="0">
              <a:buNone/>
            </a:pPr>
            <a:r>
              <a:rPr lang="en-US" dirty="0"/>
              <a:t>Prerequisites: Data wires, Loops, Logic &amp; Comparison Blocks, Introduction to Gyro</a:t>
            </a:r>
          </a:p>
        </p:txBody>
      </p:sp>
      <p:sp>
        <p:nvSpPr>
          <p:cNvPr id="2" name="Footer Placeholder 1"/>
          <p:cNvSpPr>
            <a:spLocks noGrp="1"/>
          </p:cNvSpPr>
          <p:nvPr>
            <p:ph type="ftr" sz="quarter" idx="11"/>
          </p:nvPr>
        </p:nvSpPr>
        <p:spPr/>
        <p:txBody>
          <a:bodyPr/>
          <a:lstStyle/>
          <a:p>
            <a:r>
              <a:rPr lang="en-US"/>
              <a:t>© 2017 EV3Lessons.com, Last edit 12/21/2018</a:t>
            </a:r>
          </a:p>
        </p:txBody>
      </p:sp>
      <p:sp>
        <p:nvSpPr>
          <p:cNvPr id="6" name="Title 5"/>
          <p:cNvSpPr>
            <a:spLocks noGrp="1"/>
          </p:cNvSpPr>
          <p:nvPr>
            <p:ph type="title"/>
          </p:nvPr>
        </p:nvSpPr>
        <p:spPr/>
        <p:txBody>
          <a:bodyPr/>
          <a:lstStyle/>
          <a:p>
            <a:r>
              <a:rPr lang="en-US" dirty="0"/>
              <a:t>Lesson Objectives</a:t>
            </a:r>
          </a:p>
        </p:txBody>
      </p:sp>
      <p:sp>
        <p:nvSpPr>
          <p:cNvPr id="3" name="Slide Number Placeholder 2"/>
          <p:cNvSpPr>
            <a:spLocks noGrp="1"/>
          </p:cNvSpPr>
          <p:nvPr>
            <p:ph type="sldNum" sz="quarter" idx="12"/>
          </p:nvPr>
        </p:nvSpPr>
        <p:spPr/>
        <p:txBody>
          <a:bodyPr/>
          <a:lstStyle/>
          <a:p>
            <a:fld id="{4382A7F7-08BF-4252-8141-63FB96055BBB}" type="slidenum">
              <a:rPr lang="en-US" smtClean="0"/>
              <a:t>2</a:t>
            </a:fld>
            <a:endParaRPr lang="en-US"/>
          </a:p>
        </p:txBody>
      </p:sp>
    </p:spTree>
    <p:extLst>
      <p:ext uri="{BB962C8B-B14F-4D97-AF65-F5344CB8AC3E}">
        <p14:creationId xmlns:p14="http://schemas.microsoft.com/office/powerpoint/2010/main" val="26983442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a:solidFill>
                  <a:srgbClr val="FF0000"/>
                </a:solidFill>
              </a:rPr>
              <a:t>Reset: </a:t>
            </a:r>
            <a:r>
              <a:rPr lang="en-US" dirty="0"/>
              <a:t>Current value of the gyro sensor angle is set to “0”. This is what the gyro block with mode set to “reset” does.</a:t>
            </a:r>
          </a:p>
          <a:p>
            <a:r>
              <a:rPr lang="en-US" dirty="0">
                <a:solidFill>
                  <a:srgbClr val="FF0000"/>
                </a:solidFill>
              </a:rPr>
              <a:t>Calibration: </a:t>
            </a:r>
            <a:r>
              <a:rPr lang="en-US" dirty="0"/>
              <a:t>The gyro calibrates what it considers to be “still”. This sets both the current gyro sensor rate and angle to “0”. This typically occurs when the gyro is connected. </a:t>
            </a:r>
          </a:p>
          <a:p>
            <a:r>
              <a:rPr lang="en-US" dirty="0"/>
              <a:t>Some people refer to calibration as a “hard reset”. We will call this calibrate through this lesson to reduce the amount of confusion. </a:t>
            </a:r>
          </a:p>
        </p:txBody>
      </p:sp>
      <p:sp>
        <p:nvSpPr>
          <p:cNvPr id="3" name="Footer Placeholder 2"/>
          <p:cNvSpPr>
            <a:spLocks noGrp="1"/>
          </p:cNvSpPr>
          <p:nvPr>
            <p:ph type="ftr" sz="quarter" idx="11"/>
          </p:nvPr>
        </p:nvSpPr>
        <p:spPr/>
        <p:txBody>
          <a:bodyPr/>
          <a:lstStyle/>
          <a:p>
            <a:r>
              <a:rPr lang="en-US"/>
              <a:t>© 2017 EV3Lessons.com, Last edit 12/21/2018</a:t>
            </a:r>
          </a:p>
        </p:txBody>
      </p:sp>
      <p:sp>
        <p:nvSpPr>
          <p:cNvPr id="4" name="Slide Number Placeholder 3"/>
          <p:cNvSpPr>
            <a:spLocks noGrp="1"/>
          </p:cNvSpPr>
          <p:nvPr>
            <p:ph type="sldNum" sz="quarter" idx="12"/>
          </p:nvPr>
        </p:nvSpPr>
        <p:spPr/>
        <p:txBody>
          <a:bodyPr/>
          <a:lstStyle/>
          <a:p>
            <a:fld id="{4382A7F7-08BF-4252-8141-63FB96055BBB}" type="slidenum">
              <a:rPr lang="en-US" smtClean="0"/>
              <a:t>3</a:t>
            </a:fld>
            <a:endParaRPr lang="en-US"/>
          </a:p>
        </p:txBody>
      </p:sp>
      <p:sp>
        <p:nvSpPr>
          <p:cNvPr id="5" name="Title 4"/>
          <p:cNvSpPr>
            <a:spLocks noGrp="1"/>
          </p:cNvSpPr>
          <p:nvPr>
            <p:ph type="title"/>
          </p:nvPr>
        </p:nvSpPr>
        <p:spPr/>
        <p:txBody>
          <a:bodyPr/>
          <a:lstStyle/>
          <a:p>
            <a:r>
              <a:rPr lang="en-US" dirty="0"/>
              <a:t>Terms to Know</a:t>
            </a:r>
          </a:p>
        </p:txBody>
      </p:sp>
    </p:spTree>
    <p:extLst>
      <p:ext uri="{BB962C8B-B14F-4D97-AF65-F5344CB8AC3E}">
        <p14:creationId xmlns:p14="http://schemas.microsoft.com/office/powerpoint/2010/main" val="2286248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284164" y="1574407"/>
            <a:ext cx="4214095" cy="4862625"/>
          </a:xfrm>
        </p:spPr>
        <p:txBody>
          <a:bodyPr>
            <a:normAutofit lnSpcReduction="10000"/>
          </a:bodyPr>
          <a:lstStyle/>
          <a:p>
            <a:r>
              <a:rPr lang="en-US" sz="2000" dirty="0"/>
              <a:t>It has been brought to our attention by Mr. Sam Last from North Carolina that certain gyros are acting differently. </a:t>
            </a:r>
          </a:p>
          <a:p>
            <a:r>
              <a:rPr lang="en-US" sz="2000" dirty="0"/>
              <a:t>On certain newer gyro sensors, the commonly used calibration </a:t>
            </a:r>
            <a:r>
              <a:rPr lang="en-US" sz="2000" u="sng" dirty="0">
                <a:solidFill>
                  <a:srgbClr val="FF0000"/>
                </a:solidFill>
              </a:rPr>
              <a:t>code for the gyro on the right </a:t>
            </a:r>
            <a:r>
              <a:rPr lang="en-US" sz="2000" dirty="0"/>
              <a:t>(switching between angle and rate), </a:t>
            </a:r>
            <a:r>
              <a:rPr lang="en-US" sz="2000" u="sng" dirty="0">
                <a:solidFill>
                  <a:srgbClr val="FF0000"/>
                </a:solidFill>
              </a:rPr>
              <a:t>does not work</a:t>
            </a:r>
            <a:r>
              <a:rPr lang="en-US" sz="2000" u="sng" dirty="0"/>
              <a:t> </a:t>
            </a:r>
            <a:r>
              <a:rPr lang="en-US" sz="2000" dirty="0"/>
              <a:t>(i.e. does not cause the gyro to perform a recalibration).</a:t>
            </a:r>
          </a:p>
          <a:p>
            <a:r>
              <a:rPr lang="en-US" sz="2000" dirty="0"/>
              <a:t>This is a big issue for anyone using one of the gyro sensors that does not recalibrate with this code.</a:t>
            </a:r>
            <a:br>
              <a:rPr lang="en-US" sz="2000" dirty="0"/>
            </a:br>
            <a:endParaRPr lang="en-US" sz="2000" dirty="0"/>
          </a:p>
        </p:txBody>
      </p:sp>
      <p:sp>
        <p:nvSpPr>
          <p:cNvPr id="2" name="Footer Placeholder 1"/>
          <p:cNvSpPr>
            <a:spLocks noGrp="1"/>
          </p:cNvSpPr>
          <p:nvPr>
            <p:ph type="ftr" sz="quarter" idx="11"/>
          </p:nvPr>
        </p:nvSpPr>
        <p:spPr/>
        <p:txBody>
          <a:bodyPr/>
          <a:lstStyle/>
          <a:p>
            <a:r>
              <a:rPr lang="en-US"/>
              <a:t>© 2017 EV3Lessons.com, Last edit 12/21/2018</a:t>
            </a:r>
            <a:endParaRPr lang="en-US" dirty="0"/>
          </a:p>
        </p:txBody>
      </p:sp>
      <p:sp>
        <p:nvSpPr>
          <p:cNvPr id="6" name="Title 5"/>
          <p:cNvSpPr>
            <a:spLocks noGrp="1"/>
          </p:cNvSpPr>
          <p:nvPr>
            <p:ph type="title"/>
          </p:nvPr>
        </p:nvSpPr>
        <p:spPr/>
        <p:txBody>
          <a:bodyPr/>
          <a:lstStyle/>
          <a:p>
            <a:r>
              <a:rPr lang="en-US" dirty="0"/>
              <a:t>Why Revisit the Gyro?</a:t>
            </a:r>
          </a:p>
        </p:txBody>
      </p:sp>
      <p:pic>
        <p:nvPicPr>
          <p:cNvPr id="5" name="Picture 4" descr="Screenshot 2015-02-28 14.47.22.png"/>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4726473" y="3735594"/>
            <a:ext cx="4166573" cy="1316745"/>
          </a:xfrm>
          <a:prstGeom prst="rect">
            <a:avLst/>
          </a:prstGeom>
        </p:spPr>
      </p:pic>
      <p:pic>
        <p:nvPicPr>
          <p:cNvPr id="8" name="Picture 7" descr="Screenshot 2015-02-28 14.49.49.png"/>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4662310" y="5183128"/>
            <a:ext cx="4278489" cy="1253904"/>
          </a:xfrm>
          <a:prstGeom prst="rect">
            <a:avLst/>
          </a:prstGeom>
        </p:spPr>
      </p:pic>
      <p:pic>
        <p:nvPicPr>
          <p:cNvPr id="9" name="Picture 8" descr="Screenshot 2015-02-28 14.41.35.png"/>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5932650" y="1869367"/>
            <a:ext cx="2942412" cy="793774"/>
          </a:xfrm>
          <a:prstGeom prst="rect">
            <a:avLst/>
          </a:prstGeom>
        </p:spPr>
      </p:pic>
      <p:pic>
        <p:nvPicPr>
          <p:cNvPr id="10" name="Picture 9" descr="Screenshot 2015-02-28 14.42.41.png"/>
          <p:cNvPicPr>
            <a:picLocks noChangeAspect="1"/>
          </p:cNvPicPr>
          <p:nvPr/>
        </p:nvPicPr>
        <p:blipFill rotWithShape="1">
          <a:blip r:embed="rId6" cstate="print">
            <a:extLst>
              <a:ext uri="{28A0092B-C50C-407E-A947-70E740481C1C}">
                <a14:useLocalDpi xmlns:a14="http://schemas.microsoft.com/office/drawing/2010/main"/>
              </a:ext>
            </a:extLst>
          </a:blip>
          <a:srcRect/>
          <a:stretch/>
        </p:blipFill>
        <p:spPr>
          <a:xfrm>
            <a:off x="6091311" y="2788577"/>
            <a:ext cx="2783751" cy="678658"/>
          </a:xfrm>
          <a:prstGeom prst="rect">
            <a:avLst/>
          </a:prstGeom>
        </p:spPr>
      </p:pic>
      <p:sp>
        <p:nvSpPr>
          <p:cNvPr id="3" name="TextBox 2"/>
          <p:cNvSpPr txBox="1"/>
          <p:nvPr/>
        </p:nvSpPr>
        <p:spPr>
          <a:xfrm>
            <a:off x="4726473" y="1824655"/>
            <a:ext cx="1364838" cy="369332"/>
          </a:xfrm>
          <a:prstGeom prst="rect">
            <a:avLst/>
          </a:prstGeom>
          <a:noFill/>
        </p:spPr>
        <p:txBody>
          <a:bodyPr wrap="square" rtlCol="0">
            <a:spAutoFit/>
          </a:bodyPr>
          <a:lstStyle/>
          <a:p>
            <a:r>
              <a:rPr lang="en-US" dirty="0"/>
              <a:t>Strategy 1:</a:t>
            </a:r>
          </a:p>
        </p:txBody>
      </p:sp>
      <p:sp>
        <p:nvSpPr>
          <p:cNvPr id="11" name="TextBox 10"/>
          <p:cNvSpPr txBox="1"/>
          <p:nvPr/>
        </p:nvSpPr>
        <p:spPr>
          <a:xfrm>
            <a:off x="4744518" y="2973891"/>
            <a:ext cx="1364838" cy="369332"/>
          </a:xfrm>
          <a:prstGeom prst="rect">
            <a:avLst/>
          </a:prstGeom>
          <a:noFill/>
        </p:spPr>
        <p:txBody>
          <a:bodyPr wrap="square" rtlCol="0">
            <a:spAutoFit/>
          </a:bodyPr>
          <a:lstStyle/>
          <a:p>
            <a:r>
              <a:rPr lang="en-US"/>
              <a:t>Strategy 2:</a:t>
            </a:r>
            <a:endParaRPr lang="en-US" dirty="0"/>
          </a:p>
        </p:txBody>
      </p:sp>
      <p:sp>
        <p:nvSpPr>
          <p:cNvPr id="12" name="TextBox 11"/>
          <p:cNvSpPr txBox="1"/>
          <p:nvPr/>
        </p:nvSpPr>
        <p:spPr>
          <a:xfrm>
            <a:off x="4744518" y="3462668"/>
            <a:ext cx="1364838" cy="369332"/>
          </a:xfrm>
          <a:prstGeom prst="rect">
            <a:avLst/>
          </a:prstGeom>
          <a:noFill/>
        </p:spPr>
        <p:txBody>
          <a:bodyPr wrap="square" rtlCol="0">
            <a:spAutoFit/>
          </a:bodyPr>
          <a:lstStyle/>
          <a:p>
            <a:r>
              <a:rPr lang="en-US" dirty="0"/>
              <a:t>Strategy 3:</a:t>
            </a:r>
          </a:p>
        </p:txBody>
      </p:sp>
      <p:sp>
        <p:nvSpPr>
          <p:cNvPr id="13" name="TextBox 12"/>
          <p:cNvSpPr txBox="1"/>
          <p:nvPr/>
        </p:nvSpPr>
        <p:spPr>
          <a:xfrm>
            <a:off x="4726473" y="4890858"/>
            <a:ext cx="1364838" cy="369332"/>
          </a:xfrm>
          <a:prstGeom prst="rect">
            <a:avLst/>
          </a:prstGeom>
          <a:noFill/>
        </p:spPr>
        <p:txBody>
          <a:bodyPr wrap="square" rtlCol="0">
            <a:spAutoFit/>
          </a:bodyPr>
          <a:lstStyle/>
          <a:p>
            <a:r>
              <a:rPr lang="en-US" dirty="0"/>
              <a:t>Strategy 4:</a:t>
            </a:r>
          </a:p>
        </p:txBody>
      </p:sp>
      <p:sp>
        <p:nvSpPr>
          <p:cNvPr id="4" name="Slide Number Placeholder 3"/>
          <p:cNvSpPr>
            <a:spLocks noGrp="1"/>
          </p:cNvSpPr>
          <p:nvPr>
            <p:ph type="sldNum" sz="quarter" idx="12"/>
          </p:nvPr>
        </p:nvSpPr>
        <p:spPr/>
        <p:txBody>
          <a:bodyPr/>
          <a:lstStyle/>
          <a:p>
            <a:fld id="{4382A7F7-08BF-4252-8141-63FB96055BBB}" type="slidenum">
              <a:rPr lang="en-US" smtClean="0"/>
              <a:t>4</a:t>
            </a:fld>
            <a:endParaRPr lang="en-US"/>
          </a:p>
        </p:txBody>
      </p:sp>
      <p:sp>
        <p:nvSpPr>
          <p:cNvPr id="14" name="TextBox 13"/>
          <p:cNvSpPr txBox="1"/>
          <p:nvPr/>
        </p:nvSpPr>
        <p:spPr>
          <a:xfrm>
            <a:off x="4326673" y="1436095"/>
            <a:ext cx="4714487" cy="369332"/>
          </a:xfrm>
          <a:prstGeom prst="rect">
            <a:avLst/>
          </a:prstGeom>
          <a:noFill/>
        </p:spPr>
        <p:txBody>
          <a:bodyPr wrap="square" rtlCol="0">
            <a:spAutoFit/>
          </a:bodyPr>
          <a:lstStyle/>
          <a:p>
            <a:pPr algn="ctr"/>
            <a:r>
              <a:rPr lang="en-US" b="1" u="sng" dirty="0"/>
              <a:t>Recalibration Methods from “Intro to Gyro”</a:t>
            </a:r>
          </a:p>
        </p:txBody>
      </p:sp>
    </p:spTree>
    <p:extLst>
      <p:ext uri="{BB962C8B-B14F-4D97-AF65-F5344CB8AC3E}">
        <p14:creationId xmlns:p14="http://schemas.microsoft.com/office/powerpoint/2010/main" val="10350668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6324600" y="1585094"/>
            <a:ext cx="2043564" cy="2043564"/>
          </a:xfrm>
          <a:prstGeom prst="rect">
            <a:avLst/>
          </a:prstGeom>
        </p:spPr>
      </p:pic>
      <p:sp>
        <p:nvSpPr>
          <p:cNvPr id="2" name="Content Placeholder 1"/>
          <p:cNvSpPr>
            <a:spLocks noGrp="1"/>
          </p:cNvSpPr>
          <p:nvPr>
            <p:ph idx="1"/>
          </p:nvPr>
        </p:nvSpPr>
        <p:spPr>
          <a:xfrm>
            <a:off x="284164" y="1818869"/>
            <a:ext cx="5880662" cy="4618161"/>
          </a:xfrm>
        </p:spPr>
        <p:txBody>
          <a:bodyPr>
            <a:normAutofit fontScale="85000" lnSpcReduction="20000"/>
          </a:bodyPr>
          <a:lstStyle/>
          <a:p>
            <a:r>
              <a:rPr lang="en-US" dirty="0"/>
              <a:t>We obtained data from 30+ gyro sensors purchased in various years around the world </a:t>
            </a:r>
          </a:p>
          <a:p>
            <a:r>
              <a:rPr lang="en-US" dirty="0"/>
              <a:t>Strategy 4 code (from Introduction to Gyro Lesson) provides a simple way to test if you have a sensor that supports recalibration or not. </a:t>
            </a:r>
          </a:p>
          <a:p>
            <a:pPr lvl="1"/>
            <a:r>
              <a:rPr lang="en-US" dirty="0"/>
              <a:t>On sensors that perform the recalibration, it takes 3 seconds to run this code. </a:t>
            </a:r>
          </a:p>
          <a:p>
            <a:pPr lvl="1"/>
            <a:r>
              <a:rPr lang="en-US" dirty="0"/>
              <a:t>On sensors that do not perform the recalibration, the code runs in &lt; .1 seconds. </a:t>
            </a:r>
          </a:p>
          <a:p>
            <a:pPr lvl="1"/>
            <a:r>
              <a:rPr lang="en-US" dirty="0"/>
              <a:t>We added some timer code to test a gyro sensors by running three recalibrations and averaging to see how long they take.</a:t>
            </a:r>
          </a:p>
          <a:p>
            <a:pPr lvl="1"/>
            <a:r>
              <a:rPr lang="en-US" dirty="0"/>
              <a:t>We thought the problem may be related to the code on the bottom of the gyro (shown in red circle) </a:t>
            </a:r>
            <a:r>
              <a:rPr lang="mr-IN" dirty="0"/>
              <a:t>–</a:t>
            </a:r>
            <a:r>
              <a:rPr lang="en-US" dirty="0"/>
              <a:t> so, we recorded this as well.</a:t>
            </a:r>
          </a:p>
        </p:txBody>
      </p:sp>
      <p:sp>
        <p:nvSpPr>
          <p:cNvPr id="3" name="Footer Placeholder 2"/>
          <p:cNvSpPr>
            <a:spLocks noGrp="1"/>
          </p:cNvSpPr>
          <p:nvPr>
            <p:ph type="ftr" sz="quarter" idx="11"/>
          </p:nvPr>
        </p:nvSpPr>
        <p:spPr/>
        <p:txBody>
          <a:bodyPr/>
          <a:lstStyle/>
          <a:p>
            <a:r>
              <a:rPr lang="en-US"/>
              <a:t>© 2017 EV3Lessons.com, Last edit 12/21/2018</a:t>
            </a:r>
            <a:endParaRPr lang="en-US" dirty="0"/>
          </a:p>
        </p:txBody>
      </p:sp>
      <p:sp>
        <p:nvSpPr>
          <p:cNvPr id="4" name="Title 3"/>
          <p:cNvSpPr>
            <a:spLocks noGrp="1"/>
          </p:cNvSpPr>
          <p:nvPr>
            <p:ph type="title"/>
          </p:nvPr>
        </p:nvSpPr>
        <p:spPr/>
        <p:txBody>
          <a:bodyPr/>
          <a:lstStyle/>
          <a:p>
            <a:r>
              <a:rPr lang="en-US" dirty="0"/>
              <a:t>Testing the Gyro Sensors</a:t>
            </a:r>
          </a:p>
        </p:txBody>
      </p:sp>
      <p:sp>
        <p:nvSpPr>
          <p:cNvPr id="6" name="Slide Number Placeholder 5"/>
          <p:cNvSpPr>
            <a:spLocks noGrp="1"/>
          </p:cNvSpPr>
          <p:nvPr>
            <p:ph type="sldNum" sz="quarter" idx="12"/>
          </p:nvPr>
        </p:nvSpPr>
        <p:spPr/>
        <p:txBody>
          <a:bodyPr/>
          <a:lstStyle/>
          <a:p>
            <a:fld id="{4382A7F7-08BF-4252-8141-63FB96055BBB}" type="slidenum">
              <a:rPr lang="en-US" smtClean="0"/>
              <a:t>5</a:t>
            </a:fld>
            <a:endParaRPr lang="en-US"/>
          </a:p>
        </p:txBody>
      </p:sp>
      <p:pic>
        <p:nvPicPr>
          <p:cNvPr id="9" name="Picture 8"/>
          <p:cNvPicPr>
            <a:picLocks noChangeAspect="1"/>
          </p:cNvPicPr>
          <p:nvPr/>
        </p:nvPicPr>
        <p:blipFill rotWithShape="1">
          <a:blip r:embed="rId4" cstate="print">
            <a:extLst>
              <a:ext uri="{BEBA8EAE-BF5A-486C-A8C5-ECC9F3942E4B}">
                <a14:imgProps xmlns:a14="http://schemas.microsoft.com/office/drawing/2010/main">
                  <a14:imgLayer r:embed="rId5">
                    <a14:imgEffect>
                      <a14:backgroundRemoval t="9987" b="89980" l="9909" r="89951"/>
                    </a14:imgEffect>
                  </a14:imgLayer>
                </a14:imgProps>
              </a:ext>
              <a:ext uri="{28A0092B-C50C-407E-A947-70E740481C1C}">
                <a14:useLocalDpi xmlns:a14="http://schemas.microsoft.com/office/drawing/2010/main"/>
              </a:ext>
            </a:extLst>
          </a:blip>
          <a:srcRect/>
          <a:stretch/>
        </p:blipFill>
        <p:spPr>
          <a:xfrm rot="16200000">
            <a:off x="7009248" y="2036560"/>
            <a:ext cx="1917291" cy="4072597"/>
          </a:xfrm>
          <a:prstGeom prst="rect">
            <a:avLst/>
          </a:prstGeom>
        </p:spPr>
      </p:pic>
      <p:sp>
        <p:nvSpPr>
          <p:cNvPr id="10" name="Oval 9"/>
          <p:cNvSpPr/>
          <p:nvPr/>
        </p:nvSpPr>
        <p:spPr>
          <a:xfrm>
            <a:off x="6987320" y="3763547"/>
            <a:ext cx="663677" cy="1012055"/>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872310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5990898" y="1407865"/>
            <a:ext cx="2850524" cy="471829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2" name="Content Placeholder 1"/>
          <p:cNvSpPr>
            <a:spLocks noGrp="1"/>
          </p:cNvSpPr>
          <p:nvPr>
            <p:ph idx="1"/>
          </p:nvPr>
        </p:nvSpPr>
        <p:spPr>
          <a:xfrm>
            <a:off x="284163" y="1818870"/>
            <a:ext cx="5057271" cy="4307294"/>
          </a:xfrm>
        </p:spPr>
        <p:txBody>
          <a:bodyPr>
            <a:normAutofit fontScale="92500" lnSpcReduction="20000"/>
          </a:bodyPr>
          <a:lstStyle/>
          <a:p>
            <a:r>
              <a:rPr lang="en-US" dirty="0"/>
              <a:t>There is a correlation with the codes printed on the gyros themselves and whether or not they recalibrate correctly.</a:t>
            </a:r>
          </a:p>
          <a:p>
            <a:r>
              <a:rPr lang="en-US" dirty="0"/>
              <a:t>All gyro sensors ending in N2 and N3 worked. All gyro sensors ending in N4, N5, N6, N7 and N8 did not work. </a:t>
            </a:r>
          </a:p>
          <a:p>
            <a:r>
              <a:rPr lang="en-US" dirty="0"/>
              <a:t>We have personally tested on N3, N4, N6 and N8. Tests on the others were conducted by friends.</a:t>
            </a:r>
          </a:p>
          <a:p>
            <a:r>
              <a:rPr lang="en-US" sz="1700" i="1" dirty="0"/>
              <a:t>Note: If you complete this lesson and discover new numbers to add to the list (especially any N7 and N8), please email them to us at </a:t>
            </a:r>
            <a:r>
              <a:rPr lang="en-US" sz="1700" i="1" dirty="0">
                <a:hlinkClick r:id="rId3"/>
              </a:rPr>
              <a:t>team@ev3lessons.com</a:t>
            </a:r>
            <a:r>
              <a:rPr lang="en-US" sz="1700" i="1" dirty="0"/>
              <a:t>.  </a:t>
            </a:r>
          </a:p>
          <a:p>
            <a:endParaRPr lang="en-US" dirty="0"/>
          </a:p>
        </p:txBody>
      </p:sp>
      <p:sp>
        <p:nvSpPr>
          <p:cNvPr id="3" name="Footer Placeholder 2"/>
          <p:cNvSpPr>
            <a:spLocks noGrp="1"/>
          </p:cNvSpPr>
          <p:nvPr>
            <p:ph type="ftr" sz="quarter" idx="11"/>
          </p:nvPr>
        </p:nvSpPr>
        <p:spPr/>
        <p:txBody>
          <a:bodyPr/>
          <a:lstStyle/>
          <a:p>
            <a:r>
              <a:rPr lang="en-US"/>
              <a:t>© 2017 EV3Lessons.com, Last edit 12/21/2018</a:t>
            </a:r>
            <a:endParaRPr lang="en-US" dirty="0"/>
          </a:p>
        </p:txBody>
      </p:sp>
      <p:sp>
        <p:nvSpPr>
          <p:cNvPr id="4" name="Title 3"/>
          <p:cNvSpPr>
            <a:spLocks noGrp="1"/>
          </p:cNvSpPr>
          <p:nvPr>
            <p:ph type="title"/>
          </p:nvPr>
        </p:nvSpPr>
        <p:spPr/>
        <p:txBody>
          <a:bodyPr/>
          <a:lstStyle/>
          <a:p>
            <a:r>
              <a:rPr lang="en-US" dirty="0"/>
              <a:t>Results</a:t>
            </a:r>
          </a:p>
        </p:txBody>
      </p:sp>
      <p:sp>
        <p:nvSpPr>
          <p:cNvPr id="9" name="Slide Number Placeholder 8"/>
          <p:cNvSpPr>
            <a:spLocks noGrp="1"/>
          </p:cNvSpPr>
          <p:nvPr>
            <p:ph type="sldNum" sz="quarter" idx="12"/>
          </p:nvPr>
        </p:nvSpPr>
        <p:spPr/>
        <p:txBody>
          <a:bodyPr/>
          <a:lstStyle/>
          <a:p>
            <a:fld id="{4382A7F7-08BF-4252-8141-63FB96055BBB}" type="slidenum">
              <a:rPr lang="en-US" smtClean="0"/>
              <a:t>6</a:t>
            </a:fld>
            <a:endParaRPr lang="en-US"/>
          </a:p>
        </p:txBody>
      </p:sp>
      <p:sp>
        <p:nvSpPr>
          <p:cNvPr id="5" name="Rectangle 4"/>
          <p:cNvSpPr/>
          <p:nvPr/>
        </p:nvSpPr>
        <p:spPr>
          <a:xfrm>
            <a:off x="5872129" y="1996342"/>
            <a:ext cx="1514857" cy="4154984"/>
          </a:xfrm>
          <a:prstGeom prst="rect">
            <a:avLst/>
          </a:prstGeom>
        </p:spPr>
        <p:txBody>
          <a:bodyPr wrap="square">
            <a:spAutoFit/>
          </a:bodyPr>
          <a:lstStyle/>
          <a:p>
            <a:pPr algn="ctr"/>
            <a:r>
              <a:rPr lang="fi-FI" sz="1200" dirty="0">
                <a:solidFill>
                  <a:schemeClr val="bg1"/>
                </a:solidFill>
              </a:rPr>
              <a:t>18N2</a:t>
            </a:r>
            <a:endParaRPr lang="is-IS" sz="1200" dirty="0">
              <a:solidFill>
                <a:schemeClr val="bg1"/>
              </a:solidFill>
            </a:endParaRPr>
          </a:p>
          <a:p>
            <a:pPr algn="ctr"/>
            <a:r>
              <a:rPr lang="is-IS" sz="1200" dirty="0">
                <a:solidFill>
                  <a:schemeClr val="bg1"/>
                </a:solidFill>
              </a:rPr>
              <a:t>20N2</a:t>
            </a:r>
          </a:p>
          <a:p>
            <a:pPr algn="ctr"/>
            <a:r>
              <a:rPr lang="is-IS" sz="1200" dirty="0">
                <a:solidFill>
                  <a:schemeClr val="bg1"/>
                </a:solidFill>
                <a:latin typeface="+mj-lt"/>
              </a:rPr>
              <a:t>48N2</a:t>
            </a:r>
            <a:r>
              <a:rPr lang="is-IS" sz="1200" dirty="0">
                <a:solidFill>
                  <a:schemeClr val="bg1"/>
                </a:solidFill>
              </a:rPr>
              <a:t> </a:t>
            </a:r>
          </a:p>
          <a:p>
            <a:pPr algn="ctr"/>
            <a:endParaRPr lang="is-IS" sz="1200" dirty="0">
              <a:solidFill>
                <a:schemeClr val="bg1"/>
              </a:solidFill>
              <a:latin typeface="+mj-lt"/>
            </a:endParaRPr>
          </a:p>
          <a:p>
            <a:pPr algn="ctr"/>
            <a:r>
              <a:rPr lang="is-IS" sz="1200" dirty="0">
                <a:solidFill>
                  <a:schemeClr val="bg1"/>
                </a:solidFill>
                <a:latin typeface="+mj-lt"/>
              </a:rPr>
              <a:t>01N3</a:t>
            </a:r>
          </a:p>
          <a:p>
            <a:pPr algn="ctr"/>
            <a:r>
              <a:rPr lang="is-IS" sz="1200" dirty="0">
                <a:solidFill>
                  <a:schemeClr val="bg1"/>
                </a:solidFill>
                <a:latin typeface="+mj-lt"/>
              </a:rPr>
              <a:t>02N3</a:t>
            </a:r>
          </a:p>
          <a:p>
            <a:pPr algn="ctr"/>
            <a:r>
              <a:rPr lang="is-IS" sz="1200" dirty="0">
                <a:solidFill>
                  <a:schemeClr val="bg1"/>
                </a:solidFill>
                <a:latin typeface="+mj-lt"/>
              </a:rPr>
              <a:t>03N3</a:t>
            </a:r>
            <a:br>
              <a:rPr lang="is-IS" sz="1200" dirty="0">
                <a:solidFill>
                  <a:schemeClr val="bg1"/>
                </a:solidFill>
                <a:latin typeface="+mj-lt"/>
              </a:rPr>
            </a:br>
            <a:r>
              <a:rPr lang="is-IS" sz="1200" dirty="0">
                <a:solidFill>
                  <a:schemeClr val="bg1"/>
                </a:solidFill>
                <a:latin typeface="+mj-lt"/>
              </a:rPr>
              <a:t>04N3</a:t>
            </a:r>
          </a:p>
          <a:p>
            <a:pPr algn="ctr"/>
            <a:r>
              <a:rPr lang="is-IS" sz="1200" dirty="0">
                <a:solidFill>
                  <a:schemeClr val="bg1"/>
                </a:solidFill>
                <a:latin typeface="+mj-lt"/>
              </a:rPr>
              <a:t>05N3</a:t>
            </a:r>
          </a:p>
          <a:p>
            <a:pPr algn="ctr"/>
            <a:r>
              <a:rPr lang="is-IS" sz="1200" dirty="0">
                <a:solidFill>
                  <a:schemeClr val="bg1"/>
                </a:solidFill>
                <a:latin typeface="+mj-lt"/>
              </a:rPr>
              <a:t>06N3</a:t>
            </a:r>
          </a:p>
          <a:p>
            <a:pPr algn="ctr"/>
            <a:r>
              <a:rPr lang="is-IS" sz="1200" dirty="0">
                <a:solidFill>
                  <a:schemeClr val="bg1"/>
                </a:solidFill>
                <a:latin typeface="+mj-lt"/>
              </a:rPr>
              <a:t>16N3</a:t>
            </a:r>
          </a:p>
          <a:p>
            <a:pPr algn="ctr"/>
            <a:r>
              <a:rPr lang="is-IS" sz="1200" dirty="0">
                <a:solidFill>
                  <a:schemeClr val="bg1"/>
                </a:solidFill>
                <a:latin typeface="+mj-lt"/>
              </a:rPr>
              <a:t>17N3</a:t>
            </a:r>
            <a:br>
              <a:rPr lang="is-IS" sz="1200" dirty="0">
                <a:solidFill>
                  <a:schemeClr val="bg1"/>
                </a:solidFill>
                <a:latin typeface="+mj-lt"/>
              </a:rPr>
            </a:br>
            <a:r>
              <a:rPr lang="is-IS" sz="1200" dirty="0">
                <a:solidFill>
                  <a:schemeClr val="bg1"/>
                </a:solidFill>
                <a:latin typeface="+mj-lt"/>
              </a:rPr>
              <a:t>19N3</a:t>
            </a:r>
          </a:p>
          <a:p>
            <a:pPr algn="ctr"/>
            <a:r>
              <a:rPr lang="is-IS" sz="1200" dirty="0">
                <a:solidFill>
                  <a:schemeClr val="bg1"/>
                </a:solidFill>
                <a:latin typeface="+mj-lt"/>
              </a:rPr>
              <a:t>42N3</a:t>
            </a:r>
          </a:p>
          <a:p>
            <a:pPr algn="ctr"/>
            <a:r>
              <a:rPr lang="is-IS" sz="1200" dirty="0">
                <a:solidFill>
                  <a:schemeClr val="bg1"/>
                </a:solidFill>
                <a:latin typeface="+mj-lt"/>
              </a:rPr>
              <a:t>43N3</a:t>
            </a:r>
          </a:p>
          <a:p>
            <a:pPr algn="ctr"/>
            <a:r>
              <a:rPr lang="is-IS" sz="1200" dirty="0">
                <a:solidFill>
                  <a:schemeClr val="bg1"/>
                </a:solidFill>
                <a:latin typeface="+mj-lt"/>
              </a:rPr>
              <a:t>44N3</a:t>
            </a:r>
          </a:p>
          <a:p>
            <a:pPr algn="ctr"/>
            <a:r>
              <a:rPr lang="is-IS" sz="1200" dirty="0">
                <a:solidFill>
                  <a:schemeClr val="bg1"/>
                </a:solidFill>
                <a:latin typeface="+mj-lt"/>
              </a:rPr>
              <a:t>45N3</a:t>
            </a:r>
          </a:p>
          <a:p>
            <a:pPr algn="ctr"/>
            <a:r>
              <a:rPr lang="is-IS" sz="1200" dirty="0">
                <a:solidFill>
                  <a:schemeClr val="bg1"/>
                </a:solidFill>
                <a:latin typeface="+mj-lt"/>
              </a:rPr>
              <a:t>47N3</a:t>
            </a:r>
          </a:p>
          <a:p>
            <a:pPr algn="ctr"/>
            <a:r>
              <a:rPr lang="is-IS" sz="1200" dirty="0">
                <a:solidFill>
                  <a:schemeClr val="bg1"/>
                </a:solidFill>
                <a:latin typeface="+mj-lt"/>
              </a:rPr>
              <a:t>49N3</a:t>
            </a:r>
          </a:p>
          <a:p>
            <a:pPr algn="ctr"/>
            <a:r>
              <a:rPr lang="is-IS" sz="1200" dirty="0">
                <a:solidFill>
                  <a:schemeClr val="bg1"/>
                </a:solidFill>
                <a:latin typeface="+mj-lt"/>
              </a:rPr>
              <a:t>50N3</a:t>
            </a:r>
          </a:p>
          <a:p>
            <a:pPr algn="ctr"/>
            <a:r>
              <a:rPr lang="en-US" sz="1200" dirty="0">
                <a:solidFill>
                  <a:schemeClr val="bg1"/>
                </a:solidFill>
              </a:rPr>
              <a:t>51N3</a:t>
            </a:r>
          </a:p>
          <a:p>
            <a:pPr algn="ctr"/>
            <a:endParaRPr lang="is-IS" sz="1200" dirty="0">
              <a:solidFill>
                <a:schemeClr val="bg1"/>
              </a:solidFill>
            </a:endParaRPr>
          </a:p>
        </p:txBody>
      </p:sp>
      <p:sp>
        <p:nvSpPr>
          <p:cNvPr id="6" name="TextBox 5"/>
          <p:cNvSpPr txBox="1"/>
          <p:nvPr/>
        </p:nvSpPr>
        <p:spPr>
          <a:xfrm>
            <a:off x="5872129" y="1407865"/>
            <a:ext cx="3077038" cy="369332"/>
          </a:xfrm>
          <a:prstGeom prst="rect">
            <a:avLst/>
          </a:prstGeom>
          <a:noFill/>
        </p:spPr>
        <p:txBody>
          <a:bodyPr wrap="square" rtlCol="0">
            <a:spAutoFit/>
          </a:bodyPr>
          <a:lstStyle/>
          <a:p>
            <a:pPr algn="ctr"/>
            <a:r>
              <a:rPr lang="en-US" b="1" u="sng" dirty="0">
                <a:solidFill>
                  <a:schemeClr val="bg1"/>
                </a:solidFill>
              </a:rPr>
              <a:t>Sample Gyro Sensor Codes</a:t>
            </a:r>
          </a:p>
        </p:txBody>
      </p:sp>
      <p:sp>
        <p:nvSpPr>
          <p:cNvPr id="10" name="Rectangle 9"/>
          <p:cNvSpPr/>
          <p:nvPr/>
        </p:nvSpPr>
        <p:spPr>
          <a:xfrm>
            <a:off x="7231868" y="1996342"/>
            <a:ext cx="1085049" cy="3046988"/>
          </a:xfrm>
          <a:prstGeom prst="rect">
            <a:avLst/>
          </a:prstGeom>
        </p:spPr>
        <p:txBody>
          <a:bodyPr wrap="square">
            <a:spAutoFit/>
          </a:bodyPr>
          <a:lstStyle/>
          <a:p>
            <a:pPr algn="ctr"/>
            <a:r>
              <a:rPr lang="is-IS" sz="1200" dirty="0">
                <a:solidFill>
                  <a:schemeClr val="bg1"/>
                </a:solidFill>
              </a:rPr>
              <a:t>09N4</a:t>
            </a:r>
          </a:p>
          <a:p>
            <a:pPr algn="ctr"/>
            <a:r>
              <a:rPr lang="is-IS" sz="1200" dirty="0">
                <a:solidFill>
                  <a:schemeClr val="bg1"/>
                </a:solidFill>
              </a:rPr>
              <a:t>15N4</a:t>
            </a:r>
            <a:br>
              <a:rPr lang="is-IS" sz="1200" dirty="0">
                <a:solidFill>
                  <a:schemeClr val="bg1"/>
                </a:solidFill>
              </a:rPr>
            </a:br>
            <a:r>
              <a:rPr lang="is-IS" sz="1200" dirty="0">
                <a:solidFill>
                  <a:schemeClr val="bg1"/>
                </a:solidFill>
              </a:rPr>
              <a:t>20N4</a:t>
            </a:r>
            <a:br>
              <a:rPr lang="is-IS" sz="1200" dirty="0">
                <a:solidFill>
                  <a:schemeClr val="bg1"/>
                </a:solidFill>
              </a:rPr>
            </a:br>
            <a:r>
              <a:rPr lang="is-IS" sz="1200" dirty="0">
                <a:solidFill>
                  <a:schemeClr val="bg1"/>
                </a:solidFill>
              </a:rPr>
              <a:t>21N4</a:t>
            </a:r>
            <a:br>
              <a:rPr lang="is-IS" sz="1200" dirty="0">
                <a:solidFill>
                  <a:schemeClr val="bg1"/>
                </a:solidFill>
              </a:rPr>
            </a:br>
            <a:r>
              <a:rPr lang="is-IS" sz="1200" dirty="0">
                <a:solidFill>
                  <a:schemeClr val="bg1"/>
                </a:solidFill>
              </a:rPr>
              <a:t>38N4</a:t>
            </a:r>
          </a:p>
          <a:p>
            <a:pPr algn="ctr"/>
            <a:r>
              <a:rPr lang="is-IS" sz="1200" dirty="0">
                <a:solidFill>
                  <a:schemeClr val="bg1"/>
                </a:solidFill>
              </a:rPr>
              <a:t>39N4</a:t>
            </a:r>
          </a:p>
          <a:p>
            <a:pPr algn="ctr"/>
            <a:r>
              <a:rPr lang="is-IS" sz="1200" dirty="0">
                <a:solidFill>
                  <a:schemeClr val="bg1"/>
                </a:solidFill>
              </a:rPr>
              <a:t>50N4</a:t>
            </a:r>
          </a:p>
          <a:p>
            <a:pPr algn="ctr"/>
            <a:endParaRPr lang="is-IS" sz="1200" dirty="0">
              <a:solidFill>
                <a:schemeClr val="bg1"/>
              </a:solidFill>
            </a:endParaRPr>
          </a:p>
          <a:p>
            <a:pPr algn="ctr"/>
            <a:r>
              <a:rPr lang="is-IS" sz="1200" dirty="0">
                <a:solidFill>
                  <a:schemeClr val="bg1"/>
                </a:solidFill>
              </a:rPr>
              <a:t>13N5</a:t>
            </a:r>
          </a:p>
          <a:p>
            <a:pPr algn="ctr"/>
            <a:r>
              <a:rPr lang="is-IS" sz="1200" dirty="0">
                <a:solidFill>
                  <a:schemeClr val="bg1"/>
                </a:solidFill>
              </a:rPr>
              <a:t>17N5</a:t>
            </a:r>
          </a:p>
          <a:p>
            <a:pPr algn="ctr"/>
            <a:r>
              <a:rPr lang="is-IS" sz="1200" dirty="0">
                <a:solidFill>
                  <a:schemeClr val="bg1"/>
                </a:solidFill>
              </a:rPr>
              <a:t>21N5</a:t>
            </a:r>
            <a:br>
              <a:rPr lang="is-IS" sz="1200" dirty="0">
                <a:solidFill>
                  <a:schemeClr val="bg1"/>
                </a:solidFill>
              </a:rPr>
            </a:br>
            <a:r>
              <a:rPr lang="is-IS" sz="1200" dirty="0">
                <a:solidFill>
                  <a:schemeClr val="bg1"/>
                </a:solidFill>
              </a:rPr>
              <a:t>22N5</a:t>
            </a:r>
          </a:p>
          <a:p>
            <a:pPr algn="ctr"/>
            <a:r>
              <a:rPr lang="is-IS" sz="1200" dirty="0">
                <a:solidFill>
                  <a:schemeClr val="bg1"/>
                </a:solidFill>
              </a:rPr>
              <a:t>27N5</a:t>
            </a:r>
            <a:br>
              <a:rPr lang="is-IS" sz="1200" dirty="0">
                <a:solidFill>
                  <a:schemeClr val="bg1"/>
                </a:solidFill>
              </a:rPr>
            </a:br>
            <a:r>
              <a:rPr lang="is-IS" sz="1200" dirty="0">
                <a:solidFill>
                  <a:schemeClr val="bg1"/>
                </a:solidFill>
              </a:rPr>
              <a:t>28N5</a:t>
            </a:r>
            <a:br>
              <a:rPr lang="is-IS" sz="1200" dirty="0">
                <a:solidFill>
                  <a:schemeClr val="bg1"/>
                </a:solidFill>
              </a:rPr>
            </a:br>
            <a:r>
              <a:rPr lang="is-IS" sz="1200" dirty="0">
                <a:solidFill>
                  <a:schemeClr val="bg1"/>
                </a:solidFill>
              </a:rPr>
              <a:t>36N5</a:t>
            </a:r>
            <a:br>
              <a:rPr lang="is-IS" sz="1200" dirty="0">
                <a:solidFill>
                  <a:schemeClr val="bg1"/>
                </a:solidFill>
              </a:rPr>
            </a:br>
            <a:r>
              <a:rPr lang="is-IS" sz="1200" dirty="0">
                <a:solidFill>
                  <a:schemeClr val="bg1"/>
                </a:solidFill>
              </a:rPr>
              <a:t>45N5</a:t>
            </a:r>
            <a:endParaRPr lang="en-US" sz="1200" dirty="0">
              <a:solidFill>
                <a:schemeClr val="bg1"/>
              </a:solidFill>
              <a:latin typeface="+mj-lt"/>
            </a:endParaRPr>
          </a:p>
        </p:txBody>
      </p:sp>
      <p:sp>
        <p:nvSpPr>
          <p:cNvPr id="7" name="TextBox 6"/>
          <p:cNvSpPr txBox="1"/>
          <p:nvPr/>
        </p:nvSpPr>
        <p:spPr>
          <a:xfrm>
            <a:off x="6086242" y="1726391"/>
            <a:ext cx="1093076" cy="307777"/>
          </a:xfrm>
          <a:prstGeom prst="rect">
            <a:avLst/>
          </a:prstGeom>
          <a:noFill/>
        </p:spPr>
        <p:txBody>
          <a:bodyPr wrap="square" rtlCol="0">
            <a:spAutoFit/>
          </a:bodyPr>
          <a:lstStyle/>
          <a:p>
            <a:pPr algn="ctr"/>
            <a:r>
              <a:rPr lang="en-US" sz="1400" u="sng" dirty="0">
                <a:solidFill>
                  <a:schemeClr val="bg1"/>
                </a:solidFill>
              </a:rPr>
              <a:t>Old Type</a:t>
            </a:r>
          </a:p>
        </p:txBody>
      </p:sp>
      <p:sp>
        <p:nvSpPr>
          <p:cNvPr id="11" name="TextBox 10"/>
          <p:cNvSpPr txBox="1"/>
          <p:nvPr/>
        </p:nvSpPr>
        <p:spPr>
          <a:xfrm>
            <a:off x="7445981" y="1726392"/>
            <a:ext cx="1235144" cy="307777"/>
          </a:xfrm>
          <a:prstGeom prst="rect">
            <a:avLst/>
          </a:prstGeom>
          <a:noFill/>
        </p:spPr>
        <p:txBody>
          <a:bodyPr wrap="square" rtlCol="0">
            <a:spAutoFit/>
          </a:bodyPr>
          <a:lstStyle/>
          <a:p>
            <a:pPr algn="ctr"/>
            <a:r>
              <a:rPr lang="en-US" sz="1400" u="sng" dirty="0">
                <a:solidFill>
                  <a:schemeClr val="bg1"/>
                </a:solidFill>
              </a:rPr>
              <a:t>New Type</a:t>
            </a:r>
          </a:p>
        </p:txBody>
      </p:sp>
      <p:sp>
        <p:nvSpPr>
          <p:cNvPr id="12" name="Rectangle 11"/>
          <p:cNvSpPr/>
          <p:nvPr/>
        </p:nvSpPr>
        <p:spPr>
          <a:xfrm>
            <a:off x="7756372" y="1996342"/>
            <a:ext cx="1085049" cy="1938992"/>
          </a:xfrm>
          <a:prstGeom prst="rect">
            <a:avLst/>
          </a:prstGeom>
        </p:spPr>
        <p:txBody>
          <a:bodyPr wrap="square">
            <a:spAutoFit/>
          </a:bodyPr>
          <a:lstStyle/>
          <a:p>
            <a:pPr algn="ctr"/>
            <a:r>
              <a:rPr lang="is-IS" sz="1200" dirty="0">
                <a:solidFill>
                  <a:schemeClr val="bg1"/>
                </a:solidFill>
                <a:latin typeface="+mj-lt"/>
              </a:rPr>
              <a:t>03N6</a:t>
            </a:r>
          </a:p>
          <a:p>
            <a:pPr algn="ctr"/>
            <a:r>
              <a:rPr lang="is-IS" sz="1200" dirty="0">
                <a:solidFill>
                  <a:schemeClr val="bg1"/>
                </a:solidFill>
                <a:latin typeface="+mj-lt"/>
              </a:rPr>
              <a:t>05N6</a:t>
            </a:r>
            <a:br>
              <a:rPr lang="is-IS" sz="1200" dirty="0">
                <a:solidFill>
                  <a:schemeClr val="bg1"/>
                </a:solidFill>
                <a:latin typeface="+mj-lt"/>
              </a:rPr>
            </a:br>
            <a:r>
              <a:rPr lang="is-IS" sz="1200" dirty="0">
                <a:solidFill>
                  <a:schemeClr val="bg1"/>
                </a:solidFill>
                <a:latin typeface="+mj-lt"/>
              </a:rPr>
              <a:t>06N6</a:t>
            </a:r>
          </a:p>
          <a:p>
            <a:pPr algn="ctr"/>
            <a:r>
              <a:rPr lang="is-IS" sz="1200" dirty="0">
                <a:solidFill>
                  <a:schemeClr val="bg1"/>
                </a:solidFill>
                <a:latin typeface="+mj-lt"/>
              </a:rPr>
              <a:t>15N6</a:t>
            </a:r>
          </a:p>
          <a:p>
            <a:pPr algn="ctr"/>
            <a:r>
              <a:rPr lang="is-IS" sz="1200" dirty="0">
                <a:solidFill>
                  <a:schemeClr val="bg1"/>
                </a:solidFill>
                <a:latin typeface="+mj-lt"/>
              </a:rPr>
              <a:t>17N6</a:t>
            </a:r>
            <a:br>
              <a:rPr lang="is-IS" sz="1200" dirty="0">
                <a:solidFill>
                  <a:schemeClr val="bg1"/>
                </a:solidFill>
                <a:latin typeface="+mj-lt"/>
              </a:rPr>
            </a:br>
            <a:r>
              <a:rPr lang="is-IS" sz="1200" dirty="0">
                <a:solidFill>
                  <a:schemeClr val="bg1"/>
                </a:solidFill>
                <a:latin typeface="+mj-lt"/>
              </a:rPr>
              <a:t>20N6</a:t>
            </a:r>
          </a:p>
          <a:p>
            <a:pPr algn="ctr"/>
            <a:r>
              <a:rPr lang="is-IS" sz="1200" dirty="0">
                <a:solidFill>
                  <a:schemeClr val="bg1"/>
                </a:solidFill>
                <a:latin typeface="+mj-lt"/>
              </a:rPr>
              <a:t>21N6</a:t>
            </a:r>
          </a:p>
          <a:p>
            <a:pPr algn="ctr"/>
            <a:r>
              <a:rPr lang="is-IS" sz="1200" dirty="0">
                <a:solidFill>
                  <a:schemeClr val="bg1"/>
                </a:solidFill>
                <a:latin typeface="+mj-lt"/>
              </a:rPr>
              <a:t>23N6</a:t>
            </a:r>
          </a:p>
          <a:p>
            <a:pPr algn="ctr"/>
            <a:r>
              <a:rPr lang="is-IS" sz="1200" dirty="0">
                <a:solidFill>
                  <a:schemeClr val="bg1"/>
                </a:solidFill>
                <a:latin typeface="+mj-lt"/>
              </a:rPr>
              <a:t>29N6</a:t>
            </a:r>
          </a:p>
          <a:p>
            <a:pPr algn="ctr"/>
            <a:endParaRPr lang="en-US" sz="1200" dirty="0">
              <a:solidFill>
                <a:schemeClr val="bg1"/>
              </a:solidFill>
              <a:latin typeface="+mj-lt"/>
            </a:endParaRPr>
          </a:p>
        </p:txBody>
      </p:sp>
      <p:sp>
        <p:nvSpPr>
          <p:cNvPr id="13" name="Rectangle 12">
            <a:extLst>
              <a:ext uri="{FF2B5EF4-FFF2-40B4-BE49-F238E27FC236}">
                <a16:creationId xmlns:a16="http://schemas.microsoft.com/office/drawing/2014/main" id="{9A9BF714-C8BF-DC4D-B069-E3BE1EB104C1}"/>
              </a:ext>
            </a:extLst>
          </p:cNvPr>
          <p:cNvSpPr/>
          <p:nvPr/>
        </p:nvSpPr>
        <p:spPr>
          <a:xfrm>
            <a:off x="7768717" y="3870289"/>
            <a:ext cx="1085049" cy="1015663"/>
          </a:xfrm>
          <a:prstGeom prst="rect">
            <a:avLst/>
          </a:prstGeom>
        </p:spPr>
        <p:txBody>
          <a:bodyPr wrap="square">
            <a:spAutoFit/>
          </a:bodyPr>
          <a:lstStyle/>
          <a:p>
            <a:pPr algn="ctr"/>
            <a:r>
              <a:rPr lang="is-IS" sz="1200" dirty="0">
                <a:solidFill>
                  <a:schemeClr val="bg1"/>
                </a:solidFill>
                <a:latin typeface="+mj-lt"/>
              </a:rPr>
              <a:t>06N7</a:t>
            </a:r>
          </a:p>
          <a:p>
            <a:pPr algn="ctr"/>
            <a:r>
              <a:rPr lang="is-IS" sz="1200" dirty="0">
                <a:solidFill>
                  <a:schemeClr val="bg1"/>
                </a:solidFill>
                <a:latin typeface="+mj-lt"/>
              </a:rPr>
              <a:t>23N7</a:t>
            </a:r>
          </a:p>
          <a:p>
            <a:pPr algn="ctr"/>
            <a:r>
              <a:rPr lang="is-IS" sz="1200" dirty="0">
                <a:solidFill>
                  <a:schemeClr val="bg1"/>
                </a:solidFill>
                <a:latin typeface="+mj-lt"/>
              </a:rPr>
              <a:t>28N7</a:t>
            </a:r>
          </a:p>
          <a:p>
            <a:pPr algn="ctr"/>
            <a:endParaRPr lang="en-US" sz="1200" dirty="0">
              <a:solidFill>
                <a:schemeClr val="bg1"/>
              </a:solidFill>
              <a:latin typeface="+mj-lt"/>
            </a:endParaRPr>
          </a:p>
          <a:p>
            <a:pPr algn="ctr"/>
            <a:r>
              <a:rPr lang="en-US" sz="1200" dirty="0">
                <a:solidFill>
                  <a:schemeClr val="bg1"/>
                </a:solidFill>
                <a:latin typeface="+mj-lt"/>
              </a:rPr>
              <a:t>10N8</a:t>
            </a:r>
          </a:p>
        </p:txBody>
      </p:sp>
    </p:spTree>
    <p:extLst>
      <p:ext uri="{BB962C8B-B14F-4D97-AF65-F5344CB8AC3E}">
        <p14:creationId xmlns:p14="http://schemas.microsoft.com/office/powerpoint/2010/main" val="5628506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25686" y="2239492"/>
            <a:ext cx="1325716" cy="2046960"/>
          </a:xfrm>
          <a:prstGeom prst="rect">
            <a:avLst/>
          </a:prstGeom>
        </p:spPr>
      </p:pic>
      <p:sp>
        <p:nvSpPr>
          <p:cNvPr id="2" name="Content Placeholder 1"/>
          <p:cNvSpPr>
            <a:spLocks noGrp="1"/>
          </p:cNvSpPr>
          <p:nvPr>
            <p:ph idx="1"/>
          </p:nvPr>
        </p:nvSpPr>
        <p:spPr>
          <a:xfrm>
            <a:off x="284164" y="1818870"/>
            <a:ext cx="4258340" cy="4307294"/>
          </a:xfrm>
        </p:spPr>
        <p:txBody>
          <a:bodyPr>
            <a:normAutofit fontScale="92500" lnSpcReduction="20000"/>
          </a:bodyPr>
          <a:lstStyle/>
          <a:p>
            <a:r>
              <a:rPr lang="en-US" u="sng" dirty="0"/>
              <a:t>Method 1: </a:t>
            </a:r>
            <a:r>
              <a:rPr lang="en-US" dirty="0"/>
              <a:t>You can look for the tiny code printed on the gyro sensors and look at the last two Letter-Digit combination</a:t>
            </a:r>
          </a:p>
          <a:p>
            <a:r>
              <a:rPr lang="en-US" u="sng" dirty="0"/>
              <a:t>Method 2: </a:t>
            </a:r>
            <a:r>
              <a:rPr lang="en-US" dirty="0"/>
              <a:t>You can run the test code we have provided for you on EV3Lessons</a:t>
            </a:r>
            <a:r>
              <a:rPr lang="en-US" dirty="0">
                <a:sym typeface="Wingdings" pitchFamily="2" charset="2"/>
              </a:rPr>
              <a:t> Advanced</a:t>
            </a:r>
            <a:r>
              <a:rPr lang="en-US" dirty="0"/>
              <a:t> and it will tell you which sensor you have and if the traditional recalibration or an alternative recalibration method is needed.</a:t>
            </a:r>
          </a:p>
          <a:p>
            <a:pPr lvl="1"/>
            <a:r>
              <a:rPr lang="en-US" dirty="0"/>
              <a:t>http://ev3lessons.com/</a:t>
            </a:r>
            <a:r>
              <a:rPr lang="en-US" dirty="0" err="1"/>
              <a:t>en</a:t>
            </a:r>
            <a:r>
              <a:rPr lang="en-US" dirty="0"/>
              <a:t>/</a:t>
            </a:r>
            <a:r>
              <a:rPr lang="en-US" dirty="0" err="1"/>
              <a:t>ProgrammingLessons</a:t>
            </a:r>
            <a:r>
              <a:rPr lang="en-US" dirty="0"/>
              <a:t>/advanced/GyroRevisited.ev3</a:t>
            </a:r>
          </a:p>
          <a:p>
            <a:endParaRPr lang="en-US" dirty="0"/>
          </a:p>
        </p:txBody>
      </p:sp>
      <p:sp>
        <p:nvSpPr>
          <p:cNvPr id="3" name="Footer Placeholder 2"/>
          <p:cNvSpPr>
            <a:spLocks noGrp="1"/>
          </p:cNvSpPr>
          <p:nvPr>
            <p:ph type="ftr" sz="quarter" idx="11"/>
          </p:nvPr>
        </p:nvSpPr>
        <p:spPr/>
        <p:txBody>
          <a:bodyPr/>
          <a:lstStyle/>
          <a:p>
            <a:r>
              <a:rPr lang="en-US"/>
              <a:t>© 2017 EV3Lessons.com, Last edit 12/21/2018</a:t>
            </a:r>
          </a:p>
        </p:txBody>
      </p:sp>
      <p:sp>
        <p:nvSpPr>
          <p:cNvPr id="4" name="Title 3"/>
          <p:cNvSpPr>
            <a:spLocks noGrp="1"/>
          </p:cNvSpPr>
          <p:nvPr>
            <p:ph type="title"/>
          </p:nvPr>
        </p:nvSpPr>
        <p:spPr/>
        <p:txBody>
          <a:bodyPr/>
          <a:lstStyle/>
          <a:p>
            <a:r>
              <a:rPr lang="en-US" dirty="0"/>
              <a:t>What Sensor Version Do You Own?</a:t>
            </a:r>
          </a:p>
        </p:txBody>
      </p:sp>
      <p:sp>
        <p:nvSpPr>
          <p:cNvPr id="9" name="Slide Number Placeholder 8"/>
          <p:cNvSpPr>
            <a:spLocks noGrp="1"/>
          </p:cNvSpPr>
          <p:nvPr>
            <p:ph type="sldNum" sz="quarter" idx="12"/>
          </p:nvPr>
        </p:nvSpPr>
        <p:spPr/>
        <p:txBody>
          <a:bodyPr/>
          <a:lstStyle/>
          <a:p>
            <a:fld id="{4382A7F7-08BF-4252-8141-63FB96055BBB}" type="slidenum">
              <a:rPr lang="en-US" smtClean="0"/>
              <a:t>7</a:t>
            </a:fld>
            <a:endParaRPr lang="en-US"/>
          </a:p>
        </p:txBody>
      </p:sp>
      <p:sp>
        <p:nvSpPr>
          <p:cNvPr id="10" name="TextBox 9"/>
          <p:cNvSpPr txBox="1"/>
          <p:nvPr/>
        </p:nvSpPr>
        <p:spPr>
          <a:xfrm>
            <a:off x="7274610" y="4578817"/>
            <a:ext cx="1122617" cy="430887"/>
          </a:xfrm>
          <a:prstGeom prst="rect">
            <a:avLst/>
          </a:prstGeom>
          <a:noFill/>
        </p:spPr>
        <p:txBody>
          <a:bodyPr wrap="square" rtlCol="0">
            <a:spAutoFit/>
          </a:bodyPr>
          <a:lstStyle/>
          <a:p>
            <a:r>
              <a:rPr lang="en-US" sz="1050" dirty="0"/>
              <a:t>Photo Credit: </a:t>
            </a:r>
          </a:p>
          <a:p>
            <a:r>
              <a:rPr lang="en-US" sz="1050" dirty="0"/>
              <a:t>Thomas </a:t>
            </a:r>
            <a:r>
              <a:rPr lang="en-US" sz="1050" dirty="0" err="1"/>
              <a:t>Madeya</a:t>
            </a:r>
            <a:endParaRPr lang="en-US" sz="1050" dirty="0"/>
          </a:p>
        </p:txBody>
      </p:sp>
      <p:sp>
        <p:nvSpPr>
          <p:cNvPr id="6" name="TextBox 5"/>
          <p:cNvSpPr txBox="1"/>
          <p:nvPr/>
        </p:nvSpPr>
        <p:spPr>
          <a:xfrm>
            <a:off x="7581394" y="4293981"/>
            <a:ext cx="694267" cy="369332"/>
          </a:xfrm>
          <a:prstGeom prst="rect">
            <a:avLst/>
          </a:prstGeom>
          <a:noFill/>
        </p:spPr>
        <p:txBody>
          <a:bodyPr wrap="square" rtlCol="0">
            <a:spAutoFit/>
          </a:bodyPr>
          <a:lstStyle/>
          <a:p>
            <a:r>
              <a:rPr lang="en-US"/>
              <a:t>“N5”</a:t>
            </a:r>
          </a:p>
        </p:txBody>
      </p:sp>
      <p:sp>
        <p:nvSpPr>
          <p:cNvPr id="13" name="TextBox 12"/>
          <p:cNvSpPr txBox="1"/>
          <p:nvPr/>
        </p:nvSpPr>
        <p:spPr>
          <a:xfrm>
            <a:off x="5637620" y="4316456"/>
            <a:ext cx="694267" cy="369332"/>
          </a:xfrm>
          <a:prstGeom prst="rect">
            <a:avLst/>
          </a:prstGeom>
          <a:noFill/>
        </p:spPr>
        <p:txBody>
          <a:bodyPr wrap="square" rtlCol="0">
            <a:spAutoFit/>
          </a:bodyPr>
          <a:lstStyle/>
          <a:p>
            <a:r>
              <a:rPr lang="en-US" dirty="0"/>
              <a:t>“N3”</a:t>
            </a:r>
          </a:p>
        </p:txBody>
      </p:sp>
      <p:pic>
        <p:nvPicPr>
          <p:cNvPr id="16" name="Picture 15"/>
          <p:cNvPicPr>
            <a:picLocks noChangeAspect="1"/>
          </p:cNvPicPr>
          <p:nvPr/>
        </p:nvPicPr>
        <p:blipFill rotWithShape="1">
          <a:blip r:embed="rId4" cstate="print">
            <a:extLst>
              <a:ext uri="{28A0092B-C50C-407E-A947-70E740481C1C}">
                <a14:useLocalDpi xmlns:a14="http://schemas.microsoft.com/office/drawing/2010/main"/>
              </a:ext>
            </a:extLst>
          </a:blip>
          <a:srcRect/>
          <a:stretch/>
        </p:blipFill>
        <p:spPr>
          <a:xfrm>
            <a:off x="7223295" y="2241112"/>
            <a:ext cx="1173932" cy="2045340"/>
          </a:xfrm>
          <a:prstGeom prst="rect">
            <a:avLst/>
          </a:prstGeom>
        </p:spPr>
      </p:pic>
      <p:sp>
        <p:nvSpPr>
          <p:cNvPr id="7" name="Oval 6"/>
          <p:cNvSpPr/>
          <p:nvPr/>
        </p:nvSpPr>
        <p:spPr>
          <a:xfrm>
            <a:off x="7463127" y="2848541"/>
            <a:ext cx="694267" cy="280360"/>
          </a:xfrm>
          <a:prstGeom prst="ellipse">
            <a:avLst/>
          </a:prstGeom>
          <a:noFill/>
          <a:ln w="381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Oval 18"/>
          <p:cNvSpPr/>
          <p:nvPr/>
        </p:nvSpPr>
        <p:spPr>
          <a:xfrm>
            <a:off x="5556121" y="2822196"/>
            <a:ext cx="694267" cy="280360"/>
          </a:xfrm>
          <a:prstGeom prst="ellipse">
            <a:avLst/>
          </a:prstGeom>
          <a:noFill/>
          <a:ln w="381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Box 19"/>
          <p:cNvSpPr txBox="1"/>
          <p:nvPr/>
        </p:nvSpPr>
        <p:spPr>
          <a:xfrm>
            <a:off x="5058775" y="1840156"/>
            <a:ext cx="3675483" cy="369332"/>
          </a:xfrm>
          <a:prstGeom prst="rect">
            <a:avLst/>
          </a:prstGeom>
          <a:noFill/>
        </p:spPr>
        <p:txBody>
          <a:bodyPr wrap="square" rtlCol="0">
            <a:spAutoFit/>
          </a:bodyPr>
          <a:lstStyle/>
          <a:p>
            <a:r>
              <a:rPr lang="en-US" i="1" dirty="0"/>
              <a:t>See next slide for zoomed in versions</a:t>
            </a:r>
          </a:p>
        </p:txBody>
      </p:sp>
      <p:pic>
        <p:nvPicPr>
          <p:cNvPr id="14" name="Picture 13">
            <a:extLst>
              <a:ext uri="{FF2B5EF4-FFF2-40B4-BE49-F238E27FC236}">
                <a16:creationId xmlns:a16="http://schemas.microsoft.com/office/drawing/2014/main" id="{407360E2-2179-514E-9B09-2586B3E7BBB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8978" y="4996656"/>
            <a:ext cx="2718590" cy="1440376"/>
          </a:xfrm>
          <a:prstGeom prst="rect">
            <a:avLst/>
          </a:prstGeom>
        </p:spPr>
      </p:pic>
    </p:spTree>
    <p:extLst>
      <p:ext uri="{BB962C8B-B14F-4D97-AF65-F5344CB8AC3E}">
        <p14:creationId xmlns:p14="http://schemas.microsoft.com/office/powerpoint/2010/main" val="2160720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442" y="1560467"/>
            <a:ext cx="2010565" cy="3104395"/>
          </a:xfrm>
          <a:prstGeom prst="rect">
            <a:avLst/>
          </a:prstGeom>
        </p:spPr>
      </p:pic>
      <p:pic>
        <p:nvPicPr>
          <p:cNvPr id="14" name="Picture 13"/>
          <p:cNvPicPr>
            <a:picLocks noChangeAspect="1"/>
          </p:cNvPicPr>
          <p:nvPr/>
        </p:nvPicPr>
        <p:blipFill rotWithShape="1">
          <a:blip r:embed="rId4">
            <a:extLst>
              <a:ext uri="{28A0092B-C50C-407E-A947-70E740481C1C}">
                <a14:useLocalDpi xmlns:a14="http://schemas.microsoft.com/office/drawing/2010/main" val="0"/>
              </a:ext>
            </a:extLst>
          </a:blip>
          <a:srcRect l="9875" t="7933" r="20325" b="3298"/>
          <a:stretch/>
        </p:blipFill>
        <p:spPr>
          <a:xfrm>
            <a:off x="2670743" y="1593009"/>
            <a:ext cx="1827468" cy="3092050"/>
          </a:xfrm>
          <a:prstGeom prst="rect">
            <a:avLst/>
          </a:prstGeom>
        </p:spPr>
      </p:pic>
      <p:sp>
        <p:nvSpPr>
          <p:cNvPr id="3" name="Footer Placeholder 2"/>
          <p:cNvSpPr>
            <a:spLocks noGrp="1"/>
          </p:cNvSpPr>
          <p:nvPr>
            <p:ph type="ftr" sz="quarter" idx="11"/>
          </p:nvPr>
        </p:nvSpPr>
        <p:spPr/>
        <p:txBody>
          <a:bodyPr/>
          <a:lstStyle/>
          <a:p>
            <a:r>
              <a:rPr lang="en-US"/>
              <a:t>© 2017 EV3Lessons.com, Last edit 12/21/2018</a:t>
            </a:r>
            <a:endParaRPr lang="en-US" dirty="0"/>
          </a:p>
        </p:txBody>
      </p:sp>
      <p:sp>
        <p:nvSpPr>
          <p:cNvPr id="4" name="Slide Number Placeholder 3"/>
          <p:cNvSpPr>
            <a:spLocks noGrp="1"/>
          </p:cNvSpPr>
          <p:nvPr>
            <p:ph type="sldNum" sz="quarter" idx="12"/>
          </p:nvPr>
        </p:nvSpPr>
        <p:spPr/>
        <p:txBody>
          <a:bodyPr/>
          <a:lstStyle/>
          <a:p>
            <a:fld id="{4382A7F7-08BF-4252-8141-63FB96055BBB}" type="slidenum">
              <a:rPr lang="en-US" smtClean="0"/>
              <a:t>8</a:t>
            </a:fld>
            <a:endParaRPr lang="en-US"/>
          </a:p>
        </p:txBody>
      </p:sp>
      <p:sp>
        <p:nvSpPr>
          <p:cNvPr id="5" name="Title 4"/>
          <p:cNvSpPr>
            <a:spLocks noGrp="1"/>
          </p:cNvSpPr>
          <p:nvPr>
            <p:ph type="title"/>
          </p:nvPr>
        </p:nvSpPr>
        <p:spPr/>
        <p:txBody>
          <a:bodyPr/>
          <a:lstStyle/>
          <a:p>
            <a:r>
              <a:rPr lang="en-US" dirty="0"/>
              <a:t>Close up View of the Sample Codes</a:t>
            </a:r>
          </a:p>
        </p:txBody>
      </p:sp>
      <p:pic>
        <p:nvPicPr>
          <p:cNvPr id="7" name="Picture 6"/>
          <p:cNvPicPr>
            <a:picLocks noChangeAspect="1"/>
          </p:cNvPicPr>
          <p:nvPr/>
        </p:nvPicPr>
        <p:blipFill rotWithShape="1">
          <a:blip r:embed="rId5" cstate="print">
            <a:extLst>
              <a:ext uri="{28A0092B-C50C-407E-A947-70E740481C1C}">
                <a14:useLocalDpi xmlns:a14="http://schemas.microsoft.com/office/drawing/2010/main"/>
              </a:ext>
            </a:extLst>
          </a:blip>
          <a:srcRect/>
          <a:stretch/>
        </p:blipFill>
        <p:spPr>
          <a:xfrm>
            <a:off x="4786845" y="1593125"/>
            <a:ext cx="1792190" cy="3122530"/>
          </a:xfrm>
          <a:prstGeom prst="rect">
            <a:avLst/>
          </a:prstGeom>
        </p:spPr>
      </p:pic>
      <p:sp>
        <p:nvSpPr>
          <p:cNvPr id="9" name="TextBox 8"/>
          <p:cNvSpPr txBox="1"/>
          <p:nvPr/>
        </p:nvSpPr>
        <p:spPr>
          <a:xfrm>
            <a:off x="199697" y="6129074"/>
            <a:ext cx="5441685" cy="338554"/>
          </a:xfrm>
          <a:prstGeom prst="rect">
            <a:avLst/>
          </a:prstGeom>
          <a:noFill/>
        </p:spPr>
        <p:txBody>
          <a:bodyPr wrap="square" rtlCol="0">
            <a:spAutoFit/>
          </a:bodyPr>
          <a:lstStyle/>
          <a:p>
            <a:r>
              <a:rPr lang="en-US" sz="1600" dirty="0"/>
              <a:t>Photo Credit: “N5” and “N6” Images by Thomas </a:t>
            </a:r>
            <a:r>
              <a:rPr lang="en-US" sz="1600" dirty="0" err="1"/>
              <a:t>Madeya</a:t>
            </a:r>
            <a:endParaRPr lang="en-US" sz="1600" dirty="0"/>
          </a:p>
        </p:txBody>
      </p:sp>
      <p:sp>
        <p:nvSpPr>
          <p:cNvPr id="10" name="TextBox 9"/>
          <p:cNvSpPr txBox="1"/>
          <p:nvPr/>
        </p:nvSpPr>
        <p:spPr>
          <a:xfrm>
            <a:off x="5335806" y="3517575"/>
            <a:ext cx="694267" cy="369332"/>
          </a:xfrm>
          <a:prstGeom prst="rect">
            <a:avLst/>
          </a:prstGeom>
          <a:noFill/>
        </p:spPr>
        <p:txBody>
          <a:bodyPr wrap="square" rtlCol="0">
            <a:spAutoFit/>
          </a:bodyPr>
          <a:lstStyle/>
          <a:p>
            <a:r>
              <a:rPr lang="en-US"/>
              <a:t>“N5”</a:t>
            </a:r>
          </a:p>
        </p:txBody>
      </p:sp>
      <p:sp>
        <p:nvSpPr>
          <p:cNvPr id="11" name="TextBox 10"/>
          <p:cNvSpPr txBox="1"/>
          <p:nvPr/>
        </p:nvSpPr>
        <p:spPr>
          <a:xfrm>
            <a:off x="1131959" y="3517575"/>
            <a:ext cx="694267" cy="369332"/>
          </a:xfrm>
          <a:prstGeom prst="rect">
            <a:avLst/>
          </a:prstGeom>
          <a:noFill/>
        </p:spPr>
        <p:txBody>
          <a:bodyPr wrap="square" rtlCol="0">
            <a:spAutoFit/>
          </a:bodyPr>
          <a:lstStyle/>
          <a:p>
            <a:r>
              <a:rPr lang="en-US" dirty="0"/>
              <a:t>“N3”</a:t>
            </a:r>
          </a:p>
        </p:txBody>
      </p:sp>
      <p:sp>
        <p:nvSpPr>
          <p:cNvPr id="12" name="TextBox 11"/>
          <p:cNvSpPr txBox="1"/>
          <p:nvPr/>
        </p:nvSpPr>
        <p:spPr>
          <a:xfrm>
            <a:off x="3450628" y="3517575"/>
            <a:ext cx="694267" cy="369332"/>
          </a:xfrm>
          <a:prstGeom prst="rect">
            <a:avLst/>
          </a:prstGeom>
          <a:noFill/>
        </p:spPr>
        <p:txBody>
          <a:bodyPr wrap="square" rtlCol="0">
            <a:spAutoFit/>
          </a:bodyPr>
          <a:lstStyle/>
          <a:p>
            <a:r>
              <a:rPr lang="en-US" dirty="0"/>
              <a:t>“N4”</a:t>
            </a:r>
          </a:p>
        </p:txBody>
      </p:sp>
      <p:pic>
        <p:nvPicPr>
          <p:cNvPr id="2" name="Picture 1"/>
          <p:cNvPicPr>
            <a:picLocks noChangeAspect="1"/>
          </p:cNvPicPr>
          <p:nvPr/>
        </p:nvPicPr>
        <p:blipFill rotWithShape="1">
          <a:blip r:embed="rId6">
            <a:extLst>
              <a:ext uri="{28A0092B-C50C-407E-A947-70E740481C1C}">
                <a14:useLocalDpi xmlns:a14="http://schemas.microsoft.com/office/drawing/2010/main" val="0"/>
              </a:ext>
            </a:extLst>
          </a:blip>
          <a:srcRect l="4717" r="13934"/>
          <a:stretch/>
        </p:blipFill>
        <p:spPr>
          <a:xfrm>
            <a:off x="6954850" y="1560467"/>
            <a:ext cx="1895375" cy="3124592"/>
          </a:xfrm>
          <a:prstGeom prst="rect">
            <a:avLst/>
          </a:prstGeom>
        </p:spPr>
      </p:pic>
      <p:sp>
        <p:nvSpPr>
          <p:cNvPr id="15" name="TextBox 14"/>
          <p:cNvSpPr txBox="1"/>
          <p:nvPr/>
        </p:nvSpPr>
        <p:spPr>
          <a:xfrm>
            <a:off x="7696636" y="3517575"/>
            <a:ext cx="694267" cy="369332"/>
          </a:xfrm>
          <a:prstGeom prst="rect">
            <a:avLst/>
          </a:prstGeom>
          <a:noFill/>
        </p:spPr>
        <p:txBody>
          <a:bodyPr wrap="square" rtlCol="0">
            <a:spAutoFit/>
          </a:bodyPr>
          <a:lstStyle/>
          <a:p>
            <a:r>
              <a:rPr lang="en-US" dirty="0"/>
              <a:t>“N6”</a:t>
            </a:r>
          </a:p>
        </p:txBody>
      </p:sp>
      <p:sp>
        <p:nvSpPr>
          <p:cNvPr id="8" name="TextBox 7"/>
          <p:cNvSpPr txBox="1"/>
          <p:nvPr/>
        </p:nvSpPr>
        <p:spPr>
          <a:xfrm>
            <a:off x="274223" y="4805635"/>
            <a:ext cx="8447975" cy="1323439"/>
          </a:xfrm>
          <a:prstGeom prst="rect">
            <a:avLst/>
          </a:prstGeom>
          <a:noFill/>
        </p:spPr>
        <p:txBody>
          <a:bodyPr wrap="square" rtlCol="0">
            <a:spAutoFit/>
          </a:bodyPr>
          <a:lstStyle/>
          <a:p>
            <a:pPr marL="285750" indent="-285750">
              <a:buFont typeface="Arial" charset="0"/>
              <a:buChar char="•"/>
            </a:pPr>
            <a:r>
              <a:rPr lang="en-US" sz="2000" i="1" dirty="0">
                <a:solidFill>
                  <a:srgbClr val="FF0000"/>
                </a:solidFill>
              </a:rPr>
              <a:t>Wherever this presentation mentions N4, the result has been confirmed for N5, N6, N7 as well.</a:t>
            </a:r>
          </a:p>
          <a:p>
            <a:pPr marL="285750" indent="-285750">
              <a:buFont typeface="Arial" charset="0"/>
              <a:buChar char="•"/>
            </a:pPr>
            <a:r>
              <a:rPr lang="en-US" sz="2000" i="1" dirty="0">
                <a:solidFill>
                  <a:srgbClr val="FF0000"/>
                </a:solidFill>
              </a:rPr>
              <a:t>Wherever this presentation mentions N3, the result has been confirmed for N2 as well.</a:t>
            </a:r>
          </a:p>
        </p:txBody>
      </p:sp>
    </p:spTree>
    <p:extLst>
      <p:ext uri="{BB962C8B-B14F-4D97-AF65-F5344CB8AC3E}">
        <p14:creationId xmlns:p14="http://schemas.microsoft.com/office/powerpoint/2010/main" val="14053452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What if Don’t Own an N2/N3 Sensor?</a:t>
            </a:r>
            <a:r>
              <a:rPr lang="en-US" baseline="30000" dirty="0"/>
              <a:t>*</a:t>
            </a:r>
          </a:p>
        </p:txBody>
      </p:sp>
      <p:sp>
        <p:nvSpPr>
          <p:cNvPr id="3" name="Text Placeholder 2"/>
          <p:cNvSpPr>
            <a:spLocks noGrp="1"/>
          </p:cNvSpPr>
          <p:nvPr>
            <p:ph type="body" idx="1"/>
          </p:nvPr>
        </p:nvSpPr>
        <p:spPr>
          <a:xfrm>
            <a:off x="403412" y="1277947"/>
            <a:ext cx="3931920" cy="833250"/>
          </a:xfrm>
        </p:spPr>
        <p:txBody>
          <a:bodyPr/>
          <a:lstStyle/>
          <a:p>
            <a:r>
              <a:rPr lang="en-US" dirty="0"/>
              <a:t>Hardware Solution</a:t>
            </a:r>
          </a:p>
        </p:txBody>
      </p:sp>
      <p:sp>
        <p:nvSpPr>
          <p:cNvPr id="4" name="Content Placeholder 3"/>
          <p:cNvSpPr>
            <a:spLocks noGrp="1"/>
          </p:cNvSpPr>
          <p:nvPr>
            <p:ph sz="half" idx="2"/>
          </p:nvPr>
        </p:nvSpPr>
        <p:spPr>
          <a:xfrm>
            <a:off x="403412" y="2133609"/>
            <a:ext cx="3931920" cy="2880852"/>
          </a:xfrm>
        </p:spPr>
        <p:txBody>
          <a:bodyPr>
            <a:normAutofit fontScale="92500" lnSpcReduction="10000"/>
          </a:bodyPr>
          <a:lstStyle/>
          <a:p>
            <a:r>
              <a:rPr lang="en-US" dirty="0"/>
              <a:t>Unplug and re-plug your gyro sensor while making sure your robot is still</a:t>
            </a:r>
          </a:p>
          <a:p>
            <a:endParaRPr lang="en-US" dirty="0"/>
          </a:p>
          <a:p>
            <a:r>
              <a:rPr lang="en-US" dirty="0">
                <a:solidFill>
                  <a:srgbClr val="FF0000"/>
                </a:solidFill>
              </a:rPr>
              <a:t>This technique requires access to the EV3 ports and is prone to failure since you may shake the robot as you re-plug the wire.</a:t>
            </a:r>
          </a:p>
        </p:txBody>
      </p:sp>
      <p:sp>
        <p:nvSpPr>
          <p:cNvPr id="5" name="Text Placeholder 4"/>
          <p:cNvSpPr>
            <a:spLocks noGrp="1"/>
          </p:cNvSpPr>
          <p:nvPr>
            <p:ph type="body" sz="quarter" idx="3"/>
          </p:nvPr>
        </p:nvSpPr>
        <p:spPr>
          <a:xfrm>
            <a:off x="4779495" y="1277947"/>
            <a:ext cx="3931920" cy="833250"/>
          </a:xfrm>
        </p:spPr>
        <p:txBody>
          <a:bodyPr/>
          <a:lstStyle/>
          <a:p>
            <a:r>
              <a:rPr lang="en-US" dirty="0">
                <a:solidFill>
                  <a:schemeClr val="accent1"/>
                </a:solidFill>
              </a:rPr>
              <a:t>Software Solution</a:t>
            </a:r>
          </a:p>
        </p:txBody>
      </p:sp>
      <p:sp>
        <p:nvSpPr>
          <p:cNvPr id="6" name="Content Placeholder 5"/>
          <p:cNvSpPr>
            <a:spLocks noGrp="1"/>
          </p:cNvSpPr>
          <p:nvPr>
            <p:ph sz="quarter" idx="4"/>
          </p:nvPr>
        </p:nvSpPr>
        <p:spPr>
          <a:xfrm>
            <a:off x="4779495" y="2133608"/>
            <a:ext cx="3931920" cy="4183380"/>
          </a:xfrm>
        </p:spPr>
        <p:txBody>
          <a:bodyPr>
            <a:normAutofit fontScale="85000" lnSpcReduction="20000"/>
          </a:bodyPr>
          <a:lstStyle/>
          <a:p>
            <a:r>
              <a:rPr lang="en-US" dirty="0"/>
              <a:t>If you read the port the gyro is connected to as an infrared sensor and then read it again as a gyro sensor, it seems to force a recalibration of the gyro. </a:t>
            </a:r>
          </a:p>
          <a:p>
            <a:r>
              <a:rPr lang="en-US" dirty="0"/>
              <a:t>See the next 4 slides for updated recalibration code (Strategies 5-8) that can be used for the “N4” and up sensors. </a:t>
            </a:r>
          </a:p>
          <a:p>
            <a:pPr lvl="1"/>
            <a:r>
              <a:rPr lang="en-US" dirty="0"/>
              <a:t>Can be used with “N3” and below as well.</a:t>
            </a:r>
          </a:p>
          <a:p>
            <a:r>
              <a:rPr lang="en-US" dirty="0">
                <a:solidFill>
                  <a:srgbClr val="FF0000"/>
                </a:solidFill>
              </a:rPr>
              <a:t>Note: Did not work reading the sensor as color, ultrasonic, touch or temperature.</a:t>
            </a:r>
            <a:br>
              <a:rPr lang="en-US" dirty="0"/>
            </a:br>
            <a:endParaRPr lang="en-US" dirty="0"/>
          </a:p>
        </p:txBody>
      </p:sp>
      <p:sp>
        <p:nvSpPr>
          <p:cNvPr id="7" name="Footer Placeholder 6"/>
          <p:cNvSpPr>
            <a:spLocks noGrp="1"/>
          </p:cNvSpPr>
          <p:nvPr>
            <p:ph type="ftr" sz="quarter" idx="11"/>
          </p:nvPr>
        </p:nvSpPr>
        <p:spPr/>
        <p:txBody>
          <a:bodyPr/>
          <a:lstStyle/>
          <a:p>
            <a:r>
              <a:rPr lang="en-US"/>
              <a:t>© 2017 EV3Lessons.com, Last edit 12/21/2018</a:t>
            </a:r>
            <a:endParaRPr lang="en-US" dirty="0"/>
          </a:p>
        </p:txBody>
      </p:sp>
      <p:sp>
        <p:nvSpPr>
          <p:cNvPr id="8" name="TextBox 7"/>
          <p:cNvSpPr txBox="1"/>
          <p:nvPr/>
        </p:nvSpPr>
        <p:spPr>
          <a:xfrm>
            <a:off x="584508" y="6068322"/>
            <a:ext cx="7713407" cy="369332"/>
          </a:xfrm>
          <a:prstGeom prst="rect">
            <a:avLst/>
          </a:prstGeom>
          <a:noFill/>
        </p:spPr>
        <p:txBody>
          <a:bodyPr wrap="square" rtlCol="0">
            <a:spAutoFit/>
          </a:bodyPr>
          <a:lstStyle/>
          <a:p>
            <a:r>
              <a:rPr lang="en-US" i="1" dirty="0"/>
              <a:t>* As we discover more solutions, this slide will be updated.</a:t>
            </a:r>
          </a:p>
        </p:txBody>
      </p:sp>
      <p:sp>
        <p:nvSpPr>
          <p:cNvPr id="9" name="Slide Number Placeholder 8"/>
          <p:cNvSpPr>
            <a:spLocks noGrp="1"/>
          </p:cNvSpPr>
          <p:nvPr>
            <p:ph type="sldNum" sz="quarter" idx="12"/>
          </p:nvPr>
        </p:nvSpPr>
        <p:spPr/>
        <p:txBody>
          <a:bodyPr/>
          <a:lstStyle/>
          <a:p>
            <a:fld id="{4382A7F7-08BF-4252-8141-63FB96055BBB}" type="slidenum">
              <a:rPr lang="en-US" smtClean="0"/>
              <a:t>9</a:t>
            </a:fld>
            <a:endParaRPr lang="en-US"/>
          </a:p>
        </p:txBody>
      </p:sp>
    </p:spTree>
    <p:extLst>
      <p:ext uri="{BB962C8B-B14F-4D97-AF65-F5344CB8AC3E}">
        <p14:creationId xmlns:p14="http://schemas.microsoft.com/office/powerpoint/2010/main" val="513848499"/>
      </p:ext>
    </p:extLst>
  </p:cSld>
  <p:clrMapOvr>
    <a:masterClrMapping/>
  </p:clrMapOvr>
</p:sld>
</file>

<file path=ppt/theme/theme1.xml><?xml version="1.0" encoding="utf-8"?>
<a:theme xmlns:a="http://schemas.openxmlformats.org/drawingml/2006/main" name="advanced">
  <a:themeElements>
    <a:clrScheme name="Spectrum">
      <a:dk1>
        <a:sysClr val="windowText" lastClr="000000"/>
      </a:dk1>
      <a:lt1>
        <a:sysClr val="window" lastClr="FFFFFF"/>
      </a:lt1>
      <a:dk2>
        <a:srgbClr val="252731"/>
      </a:dk2>
      <a:lt2>
        <a:srgbClr val="EAE7E4"/>
      </a:lt2>
      <a:accent1>
        <a:srgbClr val="990000"/>
      </a:accent1>
      <a:accent2>
        <a:srgbClr val="FF6600"/>
      </a:accent2>
      <a:accent3>
        <a:srgbClr val="FFBA00"/>
      </a:accent3>
      <a:accent4>
        <a:srgbClr val="99CC00"/>
      </a:accent4>
      <a:accent5>
        <a:srgbClr val="528A02"/>
      </a:accent5>
      <a:accent6>
        <a:srgbClr val="333333"/>
      </a:accent6>
      <a:hlink>
        <a:srgbClr val="660000"/>
      </a:hlink>
      <a:folHlink>
        <a:srgbClr val="CC330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pectrum">
      <a:fillStyleLst>
        <a:solidFill>
          <a:schemeClr val="phClr"/>
        </a:solidFill>
        <a:gradFill rotWithShape="1">
          <a:gsLst>
            <a:gs pos="0">
              <a:schemeClr val="phClr">
                <a:tint val="100000"/>
                <a:shade val="70000"/>
                <a:satMod val="150000"/>
              </a:schemeClr>
            </a:gs>
            <a:gs pos="100000">
              <a:schemeClr val="phClr">
                <a:tint val="95000"/>
                <a:satMod val="150000"/>
              </a:schemeClr>
            </a:gs>
          </a:gsLst>
          <a:lin ang="16200000" scaled="1"/>
        </a:gradFill>
        <a:gradFill rotWithShape="1">
          <a:gsLst>
            <a:gs pos="0">
              <a:schemeClr val="phClr">
                <a:tint val="95000"/>
                <a:shade val="70000"/>
                <a:satMod val="150000"/>
              </a:schemeClr>
            </a:gs>
            <a:gs pos="100000">
              <a:schemeClr val="phClr">
                <a:tint val="100000"/>
                <a:shade val="100000"/>
                <a:satMod val="150000"/>
              </a:schemeClr>
            </a:gs>
          </a:gsLst>
          <a:lin ang="16200000" scaled="0"/>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6600000" sx="101000" sy="101000" rotWithShape="0">
              <a:srgbClr val="000000">
                <a:alpha val="75000"/>
              </a:srgbClr>
            </a:outerShdw>
          </a:effectLst>
        </a:effectStyle>
        <a:effectStyle>
          <a:effectLst>
            <a:outerShdw blurRad="50800" dir="5400000" sx="105000" sy="105000" algn="ctr" rotWithShape="0">
              <a:srgbClr val="000000">
                <a:alpha val="40000"/>
              </a:srgbClr>
            </a:outerShdw>
          </a:effectLst>
          <a:scene3d>
            <a:camera prst="orthographicFront">
              <a:rot lat="0" lon="0" rev="0"/>
            </a:camera>
            <a:lightRig rig="balanced" dir="t">
              <a:rot lat="0" lon="0" rev="4800000"/>
            </a:lightRig>
          </a:scene3d>
          <a:sp3d prstMaterial="matte">
            <a:bevelT w="63500" h="50800" prst="angle"/>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dvanced" id="{CC572205-1ED8-1642-A2A3-8041B0707F52}" vid="{A169B8F7-398B-1744-9BD5-555FA23565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advanced</Template>
  <TotalTime>4503</TotalTime>
  <Words>1906</Words>
  <Application>Microsoft Macintosh PowerPoint</Application>
  <PresentationFormat>On-screen Show (4:3)</PresentationFormat>
  <Paragraphs>183</Paragraphs>
  <Slides>17</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Helvetica Neue</vt:lpstr>
      <vt:lpstr>Wingdings</vt:lpstr>
      <vt:lpstr>advanced</vt:lpstr>
      <vt:lpstr>Gyro Sensor Revisited</vt:lpstr>
      <vt:lpstr>Lesson Objectives</vt:lpstr>
      <vt:lpstr>Terms to Know</vt:lpstr>
      <vt:lpstr>Why Revisit the Gyro?</vt:lpstr>
      <vt:lpstr>Testing the Gyro Sensors</vt:lpstr>
      <vt:lpstr>Results</vt:lpstr>
      <vt:lpstr>What Sensor Version Do You Own?</vt:lpstr>
      <vt:lpstr>Close up View of the Sample Codes</vt:lpstr>
      <vt:lpstr>What if Don’t Own an N2/N3 Sensor?*</vt:lpstr>
      <vt:lpstr>Recalibration Strategy 5</vt:lpstr>
      <vt:lpstr>Recalibration Strategy 6</vt:lpstr>
      <vt:lpstr>Recalibration Strategy 7</vt:lpstr>
      <vt:lpstr>Recalibration Strategy 8</vt:lpstr>
      <vt:lpstr>Discussion</vt:lpstr>
      <vt:lpstr>What is Going On?</vt:lpstr>
      <vt:lpstr>What Does This Mean for Calibration?</vt:lpstr>
      <vt:lpstr>Credits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the Gyro Sensor and Dealing with Drift</dc:title>
  <dc:creator>Sanjay Seshan</dc:creator>
  <cp:lastModifiedBy>Sanjay Seshan</cp:lastModifiedBy>
  <cp:revision>118</cp:revision>
  <cp:lastPrinted>2017-08-12T12:33:52Z</cp:lastPrinted>
  <dcterms:created xsi:type="dcterms:W3CDTF">2014-10-28T21:59:38Z</dcterms:created>
  <dcterms:modified xsi:type="dcterms:W3CDTF">2018-12-21T13:19:23Z</dcterms:modified>
</cp:coreProperties>
</file>

<file path=docProps/thumbnail.jpeg>
</file>